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  <p:sldMasterId id="2147483693" r:id="rId2"/>
  </p:sldMasterIdLst>
  <p:notesMasterIdLst>
    <p:notesMasterId r:id="rId4"/>
  </p:notesMasterIdLst>
  <p:sldIdLst>
    <p:sldId id="1225" r:id="rId3"/>
  </p:sldIdLst>
  <p:sldSz cx="12192000" cy="16256000"/>
  <p:notesSz cx="6797675" cy="9928225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286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572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858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9144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1430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716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6002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828800" algn="ctr" defTabSz="12185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俐利 陳" initials="俐利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591"/>
    <a:srgbClr val="0075BB"/>
    <a:srgbClr val="00569E"/>
    <a:srgbClr val="0FC0DF"/>
    <a:srgbClr val="F08200"/>
    <a:srgbClr val="F0F0F0"/>
    <a:srgbClr val="FAE66C"/>
    <a:srgbClr val="FBDC6B"/>
    <a:srgbClr val="FFCC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4" autoAdjust="0"/>
    <p:restoredTop sz="94679"/>
  </p:normalViewPr>
  <p:slideViewPr>
    <p:cSldViewPr snapToGrid="0" snapToObjects="1">
      <p:cViewPr varScale="1">
        <p:scale>
          <a:sx n="48" d="100"/>
          <a:sy n="48" d="100"/>
        </p:scale>
        <p:origin x="2766" y="54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1pPr>
    <a:lvl2pPr indent="1143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2pPr>
    <a:lvl3pPr indent="2286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3pPr>
    <a:lvl4pPr indent="3429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4pPr>
    <a:lvl5pPr indent="4572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5pPr>
    <a:lvl6pPr indent="5715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6pPr>
    <a:lvl7pPr indent="6858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7pPr>
    <a:lvl8pPr indent="8001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8pPr>
    <a:lvl9pPr indent="914400" defTabSz="228600" latinLnBrk="0">
      <a:lnSpc>
        <a:spcPct val="118000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764731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484552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502445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185910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986975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732025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3649997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631823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07098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474114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154739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大標題">
    <p:bg>
      <p:bgPr>
        <a:solidFill>
          <a:srgbClr val="83B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" y="7960647"/>
            <a:ext cx="12354128" cy="334707"/>
          </a:xfrm>
          <a:prstGeom prst="rect">
            <a:avLst/>
          </a:prstGeom>
          <a:solidFill>
            <a:srgbClr val="0168B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575" tIns="28575" rIns="28575" bIns="28575" numCol="1" spcCol="38100" rtlCol="0" anchor="ctr">
            <a:spAutoFit/>
          </a:bodyPr>
          <a:lstStyle/>
          <a:p>
            <a:pPr marL="0" marR="0" indent="0" algn="ctr" defTabSz="464344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TW" altLang="en-US" sz="1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1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9412827" y="9064562"/>
            <a:ext cx="2091250" cy="2416659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algn="ctr" defTabSz="127159">
              <a:defRPr sz="16875" b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Regular"/>
                <a:sym typeface="Open Sans Regular"/>
              </a:defRPr>
            </a:lvl1pPr>
          </a:lstStyle>
          <a:p>
            <a:r>
              <a:rPr dirty="0"/>
              <a:t>1</a:t>
            </a:r>
          </a:p>
        </p:txBody>
      </p:sp>
      <p:sp>
        <p:nvSpPr>
          <p:cNvPr id="25" name="聯新集團三十週年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766610" y="3343648"/>
            <a:ext cx="2778681" cy="281716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99298">
              <a:lnSpc>
                <a:spcPts val="1547"/>
              </a:lnSpc>
              <a:defRPr sz="1969" b="1" spc="256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Noto Sans CJK TC Medium"/>
              </a:defRPr>
            </a:lvl1pPr>
          </a:lstStyle>
          <a:p>
            <a:r>
              <a:rPr dirty="0" err="1"/>
              <a:t>聯新集團三十週年</a:t>
            </a:r>
            <a:endParaRPr dirty="0"/>
          </a:p>
        </p:txBody>
      </p:sp>
      <p:sp>
        <p:nvSpPr>
          <p:cNvPr id="26" name="執行目標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766609" y="4535000"/>
            <a:ext cx="3160837" cy="768900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127159">
              <a:defRPr b="1" spc="232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Noto Sans CJK TC Medium"/>
              </a:defRPr>
            </a:lvl1pPr>
          </a:lstStyle>
          <a:p>
            <a:r>
              <a:rPr dirty="0" err="1"/>
              <a:t>執行目標</a:t>
            </a:r>
            <a:endParaRPr dirty="0"/>
          </a:p>
        </p:txBody>
      </p:sp>
      <p:sp>
        <p:nvSpPr>
          <p:cNvPr id="28" name="線條"/>
          <p:cNvSpPr/>
          <p:nvPr/>
        </p:nvSpPr>
        <p:spPr>
          <a:xfrm>
            <a:off x="4159570" y="15267948"/>
            <a:ext cx="8032430" cy="3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11069" tIns="11069" rIns="11069" bIns="11069" anchor="ctr"/>
          <a:lstStyle/>
          <a:p>
            <a:pPr defTabSz="127159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50"/>
          </a:p>
        </p:txBody>
      </p:sp>
      <p:sp>
        <p:nvSpPr>
          <p:cNvPr id="2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924742" y="15706799"/>
            <a:ext cx="336274" cy="2405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 dirty="0"/>
          </a:p>
        </p:txBody>
      </p:sp>
      <p:sp>
        <p:nvSpPr>
          <p:cNvPr id="9" name="Copyright @ 2022 Landseed International Medical Group"/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766610" y="15763890"/>
            <a:ext cx="2365043" cy="149564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127159">
              <a:defRPr sz="506" b="0" spc="2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Regular"/>
                <a:sym typeface="Open Sans Regular"/>
              </a:defRPr>
            </a:lvl1pPr>
          </a:lstStyle>
          <a:p>
            <a:r>
              <a:rPr dirty="0"/>
              <a:t>Copyright @ 2022 Landseed International Medical Group</a:t>
            </a:r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9" b="34295"/>
          <a:stretch>
            <a:fillRect/>
          </a:stretch>
        </p:blipFill>
        <p:spPr>
          <a:xfrm>
            <a:off x="766610" y="14232552"/>
            <a:ext cx="2058048" cy="13477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內頁-1">
    <p:bg>
      <p:bgPr>
        <a:solidFill>
          <a:srgbClr val="F2F1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線條"/>
          <p:cNvSpPr/>
          <p:nvPr/>
        </p:nvSpPr>
        <p:spPr>
          <a:xfrm>
            <a:off x="4159570" y="15267948"/>
            <a:ext cx="8032430" cy="3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11069" tIns="11069" rIns="11069" bIns="11069" anchor="ctr"/>
          <a:lstStyle/>
          <a:p>
            <a:pPr defTabSz="127159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50"/>
          </a:p>
        </p:txBody>
      </p:sp>
      <p:sp>
        <p:nvSpPr>
          <p:cNvPr id="38" name="聯新集團三十週年執行目標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766609" y="2200589"/>
            <a:ext cx="8455107" cy="370266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99298">
              <a:lnSpc>
                <a:spcPts val="1547"/>
              </a:lnSpc>
              <a:defRPr b="1" spc="201">
                <a:solidFill>
                  <a:srgbClr val="0066B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Noto Sans CJK TC Medium"/>
              </a:defRPr>
            </a:lvl1pPr>
          </a:lstStyle>
          <a:p>
            <a:r>
              <a:rPr dirty="0" err="1"/>
              <a:t>聯新集團三十週年執行目標</a:t>
            </a:r>
            <a:endParaRPr dirty="0"/>
          </a:p>
        </p:txBody>
      </p:sp>
      <p:sp>
        <p:nvSpPr>
          <p:cNvPr id="39" name="線條"/>
          <p:cNvSpPr/>
          <p:nvPr/>
        </p:nvSpPr>
        <p:spPr>
          <a:xfrm>
            <a:off x="766612" y="3030792"/>
            <a:ext cx="10658780" cy="3"/>
          </a:xfrm>
          <a:prstGeom prst="line">
            <a:avLst/>
          </a:prstGeom>
          <a:ln w="38100">
            <a:solidFill>
              <a:srgbClr val="0066B0"/>
            </a:solidFill>
            <a:miter lim="400000"/>
          </a:ln>
        </p:spPr>
        <p:txBody>
          <a:bodyPr lIns="11069" tIns="11069" rIns="11069" bIns="11069" anchor="ctr"/>
          <a:lstStyle/>
          <a:p>
            <a:pPr defTabSz="127159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50"/>
          </a:p>
        </p:txBody>
      </p:sp>
      <p:sp>
        <p:nvSpPr>
          <p:cNvPr id="40" name="聯新國際醫療集團創立於1992年，是台灣首創醫院連鎖經營的醫界團體，也是第一個橫跨兩岸的醫療管理平台，分設台灣及大陸總部，辦事處遍佈在北京、長沙、成都、日本、美國、新加坡、尼泊爾⋯⋯等地，累積豐富的醫院管理實務經驗，成功輔導超過百間醫療機構，培育無數醫療管理精英人才。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5778141" y="6728266"/>
            <a:ext cx="5647252" cy="4842209"/>
          </a:xfrm>
          <a:prstGeom prst="rect">
            <a:avLst/>
          </a:prstGeom>
        </p:spPr>
        <p:txBody>
          <a:bodyPr lIns="39356" tIns="39356" rIns="39356" bIns="39356">
            <a:noAutofit/>
          </a:bodyPr>
          <a:lstStyle>
            <a:lvl1pPr algn="just" defTabSz="127159">
              <a:lnSpc>
                <a:spcPct val="140000"/>
              </a:lnSpc>
              <a:defRPr sz="900" b="0">
                <a:latin typeface="Noto Sans CJK TC Thin"/>
                <a:ea typeface="Noto Sans CJK TC Thin"/>
                <a:cs typeface="Noto Sans CJK TC Thin"/>
                <a:sym typeface="Noto Sans CJK TC Thin"/>
              </a:defRPr>
            </a:lvl1pPr>
          </a:lstStyle>
          <a:p>
            <a:r>
              <a:rPr dirty="0"/>
              <a:t>聯新國際醫療集團創立於1992年，是台灣首創醫院連鎖經營的醫界團體，也是第一個橫跨兩岸的醫療管理平台，分設台灣及大陸總部，辦事處遍佈在北京、長沙、成都、日本、美國、新加坡、尼泊爾⋯⋯</a:t>
            </a:r>
            <a:r>
              <a:rPr dirty="0" err="1"/>
              <a:t>等地，累積豐富的醫院管理實務經驗，成功輔導超過百間醫療機構，培育無數醫療管理精英人才</a:t>
            </a:r>
            <a:r>
              <a:rPr dirty="0"/>
              <a:t>。</a:t>
            </a:r>
          </a:p>
        </p:txBody>
      </p:sp>
      <p:sp>
        <p:nvSpPr>
          <p:cNvPr id="41" name="影像"/>
          <p:cNvSpPr>
            <a:spLocks noGrp="1"/>
          </p:cNvSpPr>
          <p:nvPr>
            <p:ph type="pic" sz="quarter" idx="24"/>
          </p:nvPr>
        </p:nvSpPr>
        <p:spPr>
          <a:xfrm>
            <a:off x="2239476" y="7373270"/>
            <a:ext cx="1835807" cy="35522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766610" y="15329639"/>
            <a:ext cx="4075282" cy="170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TW" sz="506" dirty="0">
                <a:latin typeface="Arial" panose="020B0604020202020204" pitchFamily="34" charset="0"/>
                <a:ea typeface="Open Sans Regular" panose="020B0606030504020204" pitchFamily="34" charset="0"/>
                <a:cs typeface="Arial" panose="020B0604020202020204" pitchFamily="34" charset="0"/>
              </a:rPr>
              <a:t>Copyright @ 2022 Landseed International Medical Group</a:t>
            </a:r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27"/>
          <a:stretch>
            <a:fillRect/>
          </a:stretch>
        </p:blipFill>
        <p:spPr>
          <a:xfrm>
            <a:off x="766610" y="13021482"/>
            <a:ext cx="2059200" cy="28013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內頁-1">
    <p:bg>
      <p:bgPr>
        <a:solidFill>
          <a:srgbClr val="F2F1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線條"/>
          <p:cNvSpPr/>
          <p:nvPr/>
        </p:nvSpPr>
        <p:spPr>
          <a:xfrm>
            <a:off x="4159570" y="15267948"/>
            <a:ext cx="8032430" cy="3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11069" tIns="11069" rIns="11069" bIns="11069" anchor="ctr"/>
          <a:lstStyle/>
          <a:p>
            <a:pPr defTabSz="127159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50"/>
          </a:p>
        </p:txBody>
      </p:sp>
      <p:sp>
        <p:nvSpPr>
          <p:cNvPr id="4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  <p:sp>
        <p:nvSpPr>
          <p:cNvPr id="5" name="文字方塊 4"/>
          <p:cNvSpPr txBox="1"/>
          <p:nvPr userDrawn="1"/>
        </p:nvSpPr>
        <p:spPr>
          <a:xfrm>
            <a:off x="766610" y="15329639"/>
            <a:ext cx="4075282" cy="170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TW" sz="506" dirty="0">
                <a:latin typeface="Arial" panose="020B0604020202020204" pitchFamily="34" charset="0"/>
                <a:ea typeface="Open Sans Regular" panose="020B0606030504020204" pitchFamily="34" charset="0"/>
                <a:cs typeface="Arial" panose="020B0604020202020204" pitchFamily="34" charset="0"/>
              </a:rPr>
              <a:t>Copyright @ 2022 Landseed International Medical Group</a:t>
            </a: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27"/>
          <a:stretch>
            <a:fillRect/>
          </a:stretch>
        </p:blipFill>
        <p:spPr>
          <a:xfrm>
            <a:off x="766610" y="13021482"/>
            <a:ext cx="2059200" cy="28013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大標題">
    <p:bg>
      <p:bgPr>
        <a:solidFill>
          <a:srgbClr val="83B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聯新集團三十週年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460295" y="3343648"/>
            <a:ext cx="1062057" cy="281716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99298">
              <a:lnSpc>
                <a:spcPts val="1547"/>
              </a:lnSpc>
              <a:defRPr sz="1969" b="1" spc="256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Noto Sans CJK TC Medium"/>
              </a:defRPr>
            </a:lvl1pPr>
          </a:lstStyle>
          <a:p>
            <a:pPr lvl="0"/>
            <a:r>
              <a:rPr lang="zh-TW" altLang="en-US" dirty="0"/>
              <a:t>目錄</a:t>
            </a:r>
          </a:p>
        </p:txBody>
      </p:sp>
      <p:sp>
        <p:nvSpPr>
          <p:cNvPr id="27" name="Copyright @ 2022 Landseed International Medical Group"/>
          <p:cNvSpPr txBox="1">
            <a:spLocks noGrp="1"/>
          </p:cNvSpPr>
          <p:nvPr>
            <p:ph type="body" sz="quarter" idx="24"/>
          </p:nvPr>
        </p:nvSpPr>
        <p:spPr>
          <a:xfrm>
            <a:off x="766612" y="15163060"/>
            <a:ext cx="1290068" cy="149564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127159">
              <a:defRPr sz="506" b="0" spc="2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2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081918DB-8C48-49DD-BA51-F53A76A34E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pyright @ 2022 Landseed International Medical Group"/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766609" y="15451514"/>
            <a:ext cx="2281687" cy="149564"/>
          </a:xfrm>
          <a:prstGeom prst="rect">
            <a:avLst/>
          </a:prstGeom>
        </p:spPr>
        <p:txBody>
          <a:bodyPr wrap="none" lIns="39356" tIns="39356" rIns="39356" bIns="39356" anchor="ctr">
            <a:spAutoFit/>
          </a:bodyPr>
          <a:lstStyle>
            <a:lvl1pPr defTabSz="127159">
              <a:defRPr sz="506" b="0" spc="2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Open Sans Regular"/>
              </a:defRPr>
            </a:lvl1pPr>
          </a:lstStyle>
          <a:p>
            <a:r>
              <a:rPr dirty="0"/>
              <a:t>Copyright @ 2022 Landseed International Medical Group</a:t>
            </a: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9" b="34295"/>
          <a:stretch>
            <a:fillRect/>
          </a:stretch>
        </p:blipFill>
        <p:spPr>
          <a:xfrm>
            <a:off x="766610" y="13920176"/>
            <a:ext cx="2058048" cy="1347773"/>
          </a:xfrm>
          <a:prstGeom prst="rect">
            <a:avLst/>
          </a:prstGeom>
        </p:spPr>
      </p:pic>
      <p:sp>
        <p:nvSpPr>
          <p:cNvPr id="6" name="線條"/>
          <p:cNvSpPr/>
          <p:nvPr userDrawn="1"/>
        </p:nvSpPr>
        <p:spPr>
          <a:xfrm>
            <a:off x="4311970" y="15629192"/>
            <a:ext cx="8032430" cy="3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11069" tIns="11069" rIns="11069" bIns="11069" anchor="ctr"/>
          <a:lstStyle/>
          <a:p>
            <a:pPr defTabSz="127159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50"/>
          </a:p>
        </p:txBody>
      </p:sp>
      <p:sp>
        <p:nvSpPr>
          <p:cNvPr id="7" name="幻燈片編號"/>
          <p:cNvSpPr txBox="1"/>
          <p:nvPr userDrawn="1"/>
        </p:nvSpPr>
        <p:spPr>
          <a:xfrm>
            <a:off x="6177952" y="16100823"/>
            <a:ext cx="134652" cy="135550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b">
            <a:spAutoFit/>
          </a:bodyPr>
          <a:lstStyle>
            <a:def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9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921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9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2286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4572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6858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9144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11430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13716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16002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1828800" algn="ctr" defTabSz="12185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081918DB-8C48-49DD-BA51-F53A76A34E70}" type="slidenum">
              <a:rPr lang="zh-TW" altLang="en-US" sz="506" smtClean="0"/>
              <a:t>‹#›</a:t>
            </a:fld>
            <a:endParaRPr lang="zh-TW" altLang="en-US" sz="506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3333-9474-4A04-9AA5-5337D70C890D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AF14C-A0D1-4C1C-BEC4-BE646348475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DBC6E58-88A3-F3C5-1528-D3C8707FF6CF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-1724659" y="1"/>
            <a:ext cx="1554615" cy="15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2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650" r:id="rId12"/>
    <p:sldLayoutId id="2147483651" r:id="rId13"/>
    <p:sldLayoutId id="2147483652" r:id="rId14"/>
    <p:sldLayoutId id="2147483654" r:id="rId15"/>
    <p:sldLayoutId id="2147483655" r:id="rId16"/>
    <p:sldLayoutId id="2147483656" r:id="rId17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emf"/><Relationship Id="rId11" Type="http://schemas.openxmlformats.org/officeDocument/2006/relationships/image" Target="../media/image13.png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>
            <a:extLst>
              <a:ext uri="{FF2B5EF4-FFF2-40B4-BE49-F238E27FC236}">
                <a16:creationId xmlns:a16="http://schemas.microsoft.com/office/drawing/2014/main" id="{E4F0E600-1B3A-78C7-2885-D275B21BE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69" r="15471"/>
          <a:stretch/>
        </p:blipFill>
        <p:spPr>
          <a:xfrm>
            <a:off x="-124450" y="-1410101"/>
            <a:ext cx="12440899" cy="6364764"/>
          </a:xfrm>
          <a:prstGeom prst="rect">
            <a:avLst/>
          </a:prstGeo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34D19B3-060E-FD26-16D2-2A70C211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1</a:t>
            </a:fld>
            <a:endParaRPr lang="en-US" altLang="zh-TW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B98519D-6800-D3B3-404F-B87C54DA43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74" t="67779" r="15384" b="9753"/>
          <a:stretch/>
        </p:blipFill>
        <p:spPr>
          <a:xfrm>
            <a:off x="0" y="11724292"/>
            <a:ext cx="12192000" cy="453170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75A4060-6A07-512F-ECE6-2C85E86B4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85350">
            <a:off x="7966081" y="-1300569"/>
            <a:ext cx="7772400" cy="7679037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81D30848-29C4-34EC-B76D-CEFEAA183C08}"/>
              </a:ext>
            </a:extLst>
          </p:cNvPr>
          <p:cNvGrpSpPr/>
          <p:nvPr/>
        </p:nvGrpSpPr>
        <p:grpSpPr>
          <a:xfrm>
            <a:off x="339719" y="-182393"/>
            <a:ext cx="7608530" cy="1954674"/>
            <a:chOff x="339719" y="-182393"/>
            <a:chExt cx="7608530" cy="1954674"/>
          </a:xfrm>
        </p:grpSpPr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85E7E860-DA45-7F7F-9D57-8C8116F43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8741" y="85060"/>
              <a:ext cx="7149508" cy="1467293"/>
            </a:xfrm>
            <a:prstGeom prst="rect">
              <a:avLst/>
            </a:prstGeom>
          </p:spPr>
        </p:pic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26CA793D-7A64-704B-3F00-AC7F752A5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9719" y="269546"/>
              <a:ext cx="1050795" cy="1050795"/>
            </a:xfrm>
            <a:prstGeom prst="rect">
              <a:avLst/>
            </a:prstGeom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7C84284A-F7BC-19B4-BAD4-B8FD7C952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4102" y="-182393"/>
              <a:ext cx="6290860" cy="1954674"/>
            </a:xfrm>
            <a:prstGeom prst="rect">
              <a:avLst/>
            </a:prstGeom>
          </p:spPr>
        </p:pic>
      </p:grpSp>
      <p:pic>
        <p:nvPicPr>
          <p:cNvPr id="17" name="圖片 16">
            <a:extLst>
              <a:ext uri="{FF2B5EF4-FFF2-40B4-BE49-F238E27FC236}">
                <a16:creationId xmlns:a16="http://schemas.microsoft.com/office/drawing/2014/main" id="{798D564E-5961-9F44-49B2-B69108332D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50527">
            <a:off x="848059" y="4151208"/>
            <a:ext cx="3027528" cy="2958271"/>
          </a:xfrm>
          <a:prstGeom prst="rect">
            <a:avLst/>
          </a:prstGeom>
        </p:spPr>
      </p:pic>
      <p:sp>
        <p:nvSpPr>
          <p:cNvPr id="23" name="文字方塊 22">
            <a:extLst>
              <a:ext uri="{FF2B5EF4-FFF2-40B4-BE49-F238E27FC236}">
                <a16:creationId xmlns:a16="http://schemas.microsoft.com/office/drawing/2014/main" id="{AA41E923-217B-599E-D7BA-390B0C2AE9EC}"/>
              </a:ext>
            </a:extLst>
          </p:cNvPr>
          <p:cNvSpPr txBox="1"/>
          <p:nvPr/>
        </p:nvSpPr>
        <p:spPr>
          <a:xfrm>
            <a:off x="1462188" y="14823328"/>
            <a:ext cx="9444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工作地點：埔新永美聯合診所復健科 </a:t>
            </a:r>
            <a:r>
              <a:rPr lang="en-US" altLang="zh-TW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桃園巿楊梅區永美路</a:t>
            </a:r>
            <a:r>
              <a:rPr lang="en-US" altLang="zh-TW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351</a:t>
            </a:r>
            <a:r>
              <a:rPr lang="zh-TW" altLang="en-US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號、</a:t>
            </a:r>
            <a:r>
              <a:rPr lang="en-US" altLang="zh-TW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353</a:t>
            </a:r>
            <a:r>
              <a:rPr lang="zh-TW" altLang="en-US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號</a:t>
            </a:r>
            <a:r>
              <a:rPr lang="en-US" altLang="zh-TW" sz="2000" dirty="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rPr>
              <a:t>)</a:t>
            </a:r>
            <a:endParaRPr lang="zh-TW" altLang="en-US" sz="2000" dirty="0">
              <a:solidFill>
                <a:schemeClr val="bg1"/>
              </a:solidFill>
              <a:latin typeface="Source Han Sans TC" panose="020B0500000000000000" pitchFamily="34" charset="-128"/>
              <a:ea typeface="Source Han Sans TC" panose="020B0500000000000000" pitchFamily="34" charset="-128"/>
            </a:endParaRP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396CAD1C-6BB6-3910-9799-D47839646D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14793017"/>
            <a:ext cx="460733" cy="460733"/>
          </a:xfrm>
          <a:prstGeom prst="rect">
            <a:avLst/>
          </a:prstGeom>
        </p:spPr>
      </p:pic>
      <p:sp>
        <p:nvSpPr>
          <p:cNvPr id="26" name="文字方塊 25">
            <a:extLst>
              <a:ext uri="{FF2B5EF4-FFF2-40B4-BE49-F238E27FC236}">
                <a16:creationId xmlns:a16="http://schemas.microsoft.com/office/drawing/2014/main" id="{73557C81-8C47-92A6-B66D-AE4BE2E15D07}"/>
              </a:ext>
            </a:extLst>
          </p:cNvPr>
          <p:cNvSpPr txBox="1"/>
          <p:nvPr/>
        </p:nvSpPr>
        <p:spPr>
          <a:xfrm>
            <a:off x="1448981" y="15585501"/>
            <a:ext cx="10340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9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3200">
                <a:solidFill>
                  <a:schemeClr val="bg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</a:defRPr>
            </a:lvl1pPr>
          </a:lstStyle>
          <a:p>
            <a:r>
              <a:rPr lang="zh-TW" altLang="en-US" sz="2000" dirty="0"/>
              <a:t>如有意願，請將履歷</a:t>
            </a:r>
            <a:r>
              <a:rPr lang="en-US" altLang="zh-TW" sz="2000" dirty="0"/>
              <a:t>EMAIL</a:t>
            </a:r>
            <a:r>
              <a:rPr lang="zh-TW" altLang="en-US" sz="2000" dirty="0"/>
              <a:t>至黃小姐：</a:t>
            </a:r>
            <a:r>
              <a:rPr lang="en-US" altLang="zh-TW" sz="2000" dirty="0"/>
              <a:t>may72518@gmail.com</a:t>
            </a:r>
            <a:r>
              <a:rPr lang="zh-TW" altLang="en-US" sz="2000" dirty="0"/>
              <a:t> ｜電話</a:t>
            </a:r>
            <a:r>
              <a:rPr lang="zh-TW" altLang="en-US" sz="2000" dirty="0">
                <a:sym typeface="Wingdings" pitchFamily="2" charset="2"/>
              </a:rPr>
              <a:t>：</a:t>
            </a:r>
            <a:r>
              <a:rPr lang="en-US" altLang="zh-TW" sz="2000" dirty="0">
                <a:sym typeface="Wingdings" pitchFamily="2" charset="2"/>
              </a:rPr>
              <a:t>(</a:t>
            </a:r>
            <a:r>
              <a:rPr lang="en-US" altLang="zh-TW" sz="2000" dirty="0"/>
              <a:t>03)283-1323</a:t>
            </a:r>
            <a:endParaRPr lang="zh-TW" altLang="en-US" sz="2000" dirty="0"/>
          </a:p>
        </p:txBody>
      </p:sp>
      <p:pic>
        <p:nvPicPr>
          <p:cNvPr id="27" name="圖片 26">
            <a:extLst>
              <a:ext uri="{FF2B5EF4-FFF2-40B4-BE49-F238E27FC236}">
                <a16:creationId xmlns:a16="http://schemas.microsoft.com/office/drawing/2014/main" id="{9EBFA02D-E5FB-D789-82F5-A8A68EA4BF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15525721"/>
            <a:ext cx="460733" cy="460733"/>
          </a:xfrm>
          <a:prstGeom prst="rect">
            <a:avLst/>
          </a:prstGeom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D6004D64-492F-D3EA-07AA-E48A149667CA}"/>
              </a:ext>
            </a:extLst>
          </p:cNvPr>
          <p:cNvSpPr txBox="1"/>
          <p:nvPr/>
        </p:nvSpPr>
        <p:spPr>
          <a:xfrm>
            <a:off x="1068566" y="8661099"/>
            <a:ext cx="960680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5113" indent="-265113" algn="l"/>
            <a:r>
              <a:rPr lang="zh-TW" altLang="en-US" sz="3000" kern="0" cap="all" spc="75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成人及兒童發展等個案之語言評估、治療、衛教指導</a:t>
            </a:r>
            <a:r>
              <a:rPr lang="zh-TW" altLang="en-US" sz="3000" cap="all" spc="75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。</a:t>
            </a:r>
            <a:endParaRPr lang="en-US" altLang="zh-TW" sz="3000" kern="0" cap="all" spc="75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2D6961C-2217-F8AA-3523-A0778317C5B1}"/>
              </a:ext>
            </a:extLst>
          </p:cNvPr>
          <p:cNvSpPr txBox="1"/>
          <p:nvPr/>
        </p:nvSpPr>
        <p:spPr>
          <a:xfrm>
            <a:off x="966563" y="7987050"/>
            <a:ext cx="2184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職務說明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28CD24B7-0DB7-5E9B-9A59-EB4A1AA1C4BB}"/>
              </a:ext>
            </a:extLst>
          </p:cNvPr>
          <p:cNvSpPr txBox="1"/>
          <p:nvPr/>
        </p:nvSpPr>
        <p:spPr>
          <a:xfrm>
            <a:off x="5334751" y="6707064"/>
            <a:ext cx="629086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6600" b="1" spc="600" dirty="0">
                <a:solidFill>
                  <a:srgbClr val="FF0000"/>
                </a:solidFill>
                <a:latin typeface="HanziPen SC" panose="03000300000000000000" pitchFamily="66" charset="-122"/>
                <a:ea typeface="HanziPen SC" panose="03000300000000000000" pitchFamily="66" charset="-122"/>
                <a:cs typeface="LINGWAI SC MEDIUM" panose="03050602040302020204" pitchFamily="66" charset="-122"/>
              </a:rPr>
              <a:t>徵的就是你！</a:t>
            </a: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4B095A5-101A-3FD5-B784-CF862B5C9116}"/>
              </a:ext>
            </a:extLst>
          </p:cNvPr>
          <p:cNvSpPr txBox="1"/>
          <p:nvPr/>
        </p:nvSpPr>
        <p:spPr>
          <a:xfrm>
            <a:off x="4775710" y="7656735"/>
            <a:ext cx="7013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工作待遇 月薪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60000</a:t>
            </a:r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元以上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圓角矩形 36">
            <a:extLst>
              <a:ext uri="{FF2B5EF4-FFF2-40B4-BE49-F238E27FC236}">
                <a16:creationId xmlns:a16="http://schemas.microsoft.com/office/drawing/2014/main" id="{45F9E7FF-46A8-0C40-45A6-395C2A15AE88}"/>
              </a:ext>
            </a:extLst>
          </p:cNvPr>
          <p:cNvSpPr/>
          <p:nvPr/>
        </p:nvSpPr>
        <p:spPr>
          <a:xfrm>
            <a:off x="1041897" y="9466563"/>
            <a:ext cx="10285234" cy="4531708"/>
          </a:xfrm>
          <a:prstGeom prst="roundRect">
            <a:avLst>
              <a:gd name="adj" fmla="val 7036"/>
            </a:avLst>
          </a:prstGeom>
          <a:solidFill>
            <a:srgbClr val="0075BB"/>
          </a:solidFill>
          <a:ln w="76200">
            <a:solidFill>
              <a:srgbClr val="0145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77AAB4C-3750-E724-933E-893BAB34F1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3808" y="3637758"/>
            <a:ext cx="4000500" cy="4064000"/>
          </a:xfrm>
          <a:prstGeom prst="rect">
            <a:avLst/>
          </a:prstGeom>
        </p:spPr>
      </p:pic>
      <p:grpSp>
        <p:nvGrpSpPr>
          <p:cNvPr id="44" name="群組 43">
            <a:extLst>
              <a:ext uri="{FF2B5EF4-FFF2-40B4-BE49-F238E27FC236}">
                <a16:creationId xmlns:a16="http://schemas.microsoft.com/office/drawing/2014/main" id="{866F3ED5-6A89-3940-3227-504F2356C93C}"/>
              </a:ext>
            </a:extLst>
          </p:cNvPr>
          <p:cNvGrpSpPr/>
          <p:nvPr/>
        </p:nvGrpSpPr>
        <p:grpSpPr>
          <a:xfrm>
            <a:off x="1373693" y="9804168"/>
            <a:ext cx="7192952" cy="3712619"/>
            <a:chOff x="861785" y="9771830"/>
            <a:chExt cx="7192952" cy="3712619"/>
          </a:xfrm>
        </p:grpSpPr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77FD66AA-0E3D-CD82-C4D4-DD27C35DA0BE}"/>
                </a:ext>
              </a:extLst>
            </p:cNvPr>
            <p:cNvSpPr txBox="1"/>
            <p:nvPr/>
          </p:nvSpPr>
          <p:spPr>
            <a:xfrm>
              <a:off x="1605307" y="9771830"/>
              <a:ext cx="6449430" cy="36987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TW" altLang="en-US" sz="3200" kern="100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年終考績獎金制度</a:t>
              </a:r>
              <a:endParaRPr lang="en-US" altLang="zh-TW" sz="32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 2" panose="05020102010507070707" pitchFamily="18" charset="2"/>
              </a:endParaRPr>
            </a:p>
            <a:p>
              <a:pPr algn="l">
                <a:lnSpc>
                  <a:spcPct val="150000"/>
                </a:lnSpc>
              </a:pP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望年會、部門聚會基金補助</a:t>
              </a:r>
              <a:endParaRPr lang="en-US" altLang="zh-TW" sz="32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 2" panose="05020102010507070707" pitchFamily="18" charset="2"/>
              </a:endParaRPr>
            </a:p>
            <a:p>
              <a:pPr algn="l">
                <a:lnSpc>
                  <a:spcPct val="150000"/>
                </a:lnSpc>
              </a:pP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端午</a:t>
              </a:r>
              <a:r>
                <a:rPr lang="en-US" altLang="zh-TW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/</a:t>
              </a: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中秋福利金、生日</a:t>
              </a:r>
              <a:r>
                <a:rPr lang="en-US" altLang="zh-TW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/</a:t>
              </a: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結婚禮金</a:t>
              </a:r>
              <a:endParaRPr lang="en-US" altLang="zh-TW" sz="32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 2" panose="05020102010507070707" pitchFamily="18" charset="2"/>
              </a:endParaRPr>
            </a:p>
            <a:p>
              <a:pPr algn="l">
                <a:lnSpc>
                  <a:spcPct val="150000"/>
                </a:lnSpc>
              </a:pP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  <a:sym typeface="Wingdings 2" panose="05020102010507070707" pitchFamily="18" charset="2"/>
                </a:rPr>
                <a:t>旅遊福利金、子女獎學金</a:t>
              </a:r>
              <a:endParaRPr lang="en-US" altLang="zh-TW" sz="32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 2" panose="05020102010507070707" pitchFamily="18" charset="2"/>
              </a:endParaRPr>
            </a:p>
            <a:p>
              <a:pPr algn="l">
                <a:lnSpc>
                  <a:spcPct val="150000"/>
                </a:lnSpc>
              </a:pPr>
              <a:r>
                <a:rPr lang="zh-TW" altLang="en-US" sz="3200" kern="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應屆畢業生可</a:t>
              </a:r>
              <a:endParaRPr lang="zh-TW" altLang="zh-TW" sz="32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pic>
          <p:nvPicPr>
            <p:cNvPr id="39" name="圖形 38" descr="＞形箭號">
              <a:extLst>
                <a:ext uri="{FF2B5EF4-FFF2-40B4-BE49-F238E27FC236}">
                  <a16:creationId xmlns:a16="http://schemas.microsoft.com/office/drawing/2014/main" id="{07BB1768-950D-D6F2-B871-9C5031AC9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1785" y="9847984"/>
              <a:ext cx="707655" cy="707655"/>
            </a:xfrm>
            <a:prstGeom prst="rect">
              <a:avLst/>
            </a:prstGeom>
          </p:spPr>
        </p:pic>
        <p:pic>
          <p:nvPicPr>
            <p:cNvPr id="40" name="圖形 39" descr="＞形箭號">
              <a:extLst>
                <a:ext uri="{FF2B5EF4-FFF2-40B4-BE49-F238E27FC236}">
                  <a16:creationId xmlns:a16="http://schemas.microsoft.com/office/drawing/2014/main" id="{A30059CA-401C-B975-76FF-65F2D1873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1785" y="10580186"/>
              <a:ext cx="707655" cy="707655"/>
            </a:xfrm>
            <a:prstGeom prst="rect">
              <a:avLst/>
            </a:prstGeom>
          </p:spPr>
        </p:pic>
        <p:pic>
          <p:nvPicPr>
            <p:cNvPr id="41" name="圖形 40" descr="＞形箭號">
              <a:extLst>
                <a:ext uri="{FF2B5EF4-FFF2-40B4-BE49-F238E27FC236}">
                  <a16:creationId xmlns:a16="http://schemas.microsoft.com/office/drawing/2014/main" id="{767DA8B2-F2F1-1C21-9821-F06B58946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1785" y="11312389"/>
              <a:ext cx="707655" cy="707655"/>
            </a:xfrm>
            <a:prstGeom prst="rect">
              <a:avLst/>
            </a:prstGeom>
          </p:spPr>
        </p:pic>
        <p:pic>
          <p:nvPicPr>
            <p:cNvPr id="42" name="圖形 41" descr="＞形箭號">
              <a:extLst>
                <a:ext uri="{FF2B5EF4-FFF2-40B4-BE49-F238E27FC236}">
                  <a16:creationId xmlns:a16="http://schemas.microsoft.com/office/drawing/2014/main" id="{77BCD64F-4DFF-6819-6B0A-28FD52F6D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1785" y="12044592"/>
              <a:ext cx="707655" cy="707655"/>
            </a:xfrm>
            <a:prstGeom prst="rect">
              <a:avLst/>
            </a:prstGeom>
          </p:spPr>
        </p:pic>
        <p:pic>
          <p:nvPicPr>
            <p:cNvPr id="43" name="圖形 42" descr="＞形箭號">
              <a:extLst>
                <a:ext uri="{FF2B5EF4-FFF2-40B4-BE49-F238E27FC236}">
                  <a16:creationId xmlns:a16="http://schemas.microsoft.com/office/drawing/2014/main" id="{81E24418-DE18-0894-5EE0-90AA9F69D8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1785" y="12776794"/>
              <a:ext cx="707655" cy="707655"/>
            </a:xfrm>
            <a:prstGeom prst="rect">
              <a:avLst/>
            </a:prstGeom>
          </p:spPr>
        </p:pic>
      </p:grpSp>
      <p:pic>
        <p:nvPicPr>
          <p:cNvPr id="21" name="圖片 20">
            <a:extLst>
              <a:ext uri="{FF2B5EF4-FFF2-40B4-BE49-F238E27FC236}">
                <a16:creationId xmlns:a16="http://schemas.microsoft.com/office/drawing/2014/main" id="{3E21C156-5074-067B-34EF-3F136F33817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409159">
            <a:off x="3690339" y="-3501"/>
            <a:ext cx="8759159" cy="7925119"/>
          </a:xfrm>
          <a:prstGeom prst="rect">
            <a:avLst/>
          </a:prstGeom>
        </p:spPr>
      </p:pic>
      <p:sp>
        <p:nvSpPr>
          <p:cNvPr id="30" name="文字方塊 29">
            <a:extLst>
              <a:ext uri="{FF2B5EF4-FFF2-40B4-BE49-F238E27FC236}">
                <a16:creationId xmlns:a16="http://schemas.microsoft.com/office/drawing/2014/main" id="{43560781-B6F2-DDB0-9B02-59C66ACEB076}"/>
              </a:ext>
            </a:extLst>
          </p:cNvPr>
          <p:cNvSpPr txBox="1"/>
          <p:nvPr/>
        </p:nvSpPr>
        <p:spPr>
          <a:xfrm>
            <a:off x="4673828" y="2539170"/>
            <a:ext cx="6703373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9600" b="1" spc="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  <a:cs typeface="LINGWAI SC MEDIUM" panose="03050602040302020204" pitchFamily="66" charset="-122"/>
              </a:rPr>
              <a:t>徵才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2EB3F4FE-2645-E814-11D9-F39A7CCDD990}"/>
              </a:ext>
            </a:extLst>
          </p:cNvPr>
          <p:cNvSpPr txBox="1"/>
          <p:nvPr/>
        </p:nvSpPr>
        <p:spPr>
          <a:xfrm>
            <a:off x="4639977" y="4169466"/>
            <a:ext cx="670337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8000" b="1" spc="-150" dirty="0">
                <a:solidFill>
                  <a:srgbClr val="00569E"/>
                </a:solidFill>
                <a:latin typeface="Source Han Sans TC" panose="020B0500000000000000" pitchFamily="34" charset="-128"/>
                <a:ea typeface="Source Han Sans TC" panose="020B0500000000000000" pitchFamily="34" charset="-128"/>
                <a:cs typeface="LINGWAI SC MEDIUM" panose="03050602040302020204" pitchFamily="66" charset="-122"/>
              </a:rPr>
              <a:t>語言治療師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774B071-6175-BAD3-D9C0-23EB021105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349473" flipH="1">
            <a:off x="8850951" y="11798737"/>
            <a:ext cx="3027528" cy="295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76092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7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108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13" baseType="lpstr">
      <vt:lpstr>HanziPen SC</vt:lpstr>
      <vt:lpstr>Helvetica Neue</vt:lpstr>
      <vt:lpstr>Helvetica Neue Medium</vt:lpstr>
      <vt:lpstr>Noto Sans CJK TC Thin</vt:lpstr>
      <vt:lpstr>Open Sans Regular</vt:lpstr>
      <vt:lpstr>Source Han Sans TC</vt:lpstr>
      <vt:lpstr>微軟正黑體</vt:lpstr>
      <vt:lpstr>Arial</vt:lpstr>
      <vt:lpstr>Calibri</vt:lpstr>
      <vt:lpstr>Calibri Light</vt:lpstr>
      <vt:lpstr>自訂設計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陳俐利</dc:creator>
  <cp:lastModifiedBy>茗薇 羅</cp:lastModifiedBy>
  <cp:revision>301</cp:revision>
  <cp:lastPrinted>2022-06-28T02:50:00Z</cp:lastPrinted>
  <dcterms:created xsi:type="dcterms:W3CDTF">2024-03-22T14:23:18Z</dcterms:created>
  <dcterms:modified xsi:type="dcterms:W3CDTF">2024-07-05T03:41:37Z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