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4" r:id="rId1"/>
  </p:sldMasterIdLst>
  <p:notesMasterIdLst>
    <p:notesMasterId r:id="rId29"/>
  </p:notesMasterIdLst>
  <p:handoutMasterIdLst>
    <p:handoutMasterId r:id="rId30"/>
  </p:handoutMasterIdLst>
  <p:sldIdLst>
    <p:sldId id="256" r:id="rId2"/>
    <p:sldId id="296" r:id="rId3"/>
    <p:sldId id="258" r:id="rId4"/>
    <p:sldId id="263" r:id="rId5"/>
    <p:sldId id="264" r:id="rId6"/>
    <p:sldId id="266" r:id="rId7"/>
    <p:sldId id="265" r:id="rId8"/>
    <p:sldId id="267" r:id="rId9"/>
    <p:sldId id="269" r:id="rId10"/>
    <p:sldId id="268" r:id="rId11"/>
    <p:sldId id="270" r:id="rId12"/>
    <p:sldId id="276" r:id="rId13"/>
    <p:sldId id="277" r:id="rId14"/>
    <p:sldId id="278" r:id="rId15"/>
    <p:sldId id="289" r:id="rId16"/>
    <p:sldId id="288" r:id="rId17"/>
    <p:sldId id="290" r:id="rId18"/>
    <p:sldId id="285" r:id="rId19"/>
    <p:sldId id="286" r:id="rId20"/>
    <p:sldId id="287" r:id="rId21"/>
    <p:sldId id="279" r:id="rId22"/>
    <p:sldId id="280" r:id="rId23"/>
    <p:sldId id="281" r:id="rId24"/>
    <p:sldId id="282" r:id="rId25"/>
    <p:sldId id="293" r:id="rId26"/>
    <p:sldId id="294" r:id="rId27"/>
    <p:sldId id="284" r:id="rId28"/>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7" autoAdjust="0"/>
    <p:restoredTop sz="94660"/>
  </p:normalViewPr>
  <p:slideViewPr>
    <p:cSldViewPr snapToGrid="0">
      <p:cViewPr varScale="1">
        <p:scale>
          <a:sx n="141" d="100"/>
          <a:sy n="141" d="100"/>
        </p:scale>
        <p:origin x="1320"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endParaRPr lang="zh-TW" altLang="en-US"/>
          </a:p>
        </p:txBody>
      </p:sp>
      <p:sp>
        <p:nvSpPr>
          <p:cNvPr id="4" name="頁尾版面配置區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904C29B8-BE45-478D-986F-10BBFBFC4BB4}" type="slidenum">
              <a:rPr lang="zh-TW" altLang="en-US" smtClean="0"/>
              <a:t>‹#›</a:t>
            </a:fld>
            <a:endParaRPr lang="zh-TW" altLang="en-US"/>
          </a:p>
        </p:txBody>
      </p:sp>
    </p:spTree>
    <p:extLst>
      <p:ext uri="{BB962C8B-B14F-4D97-AF65-F5344CB8AC3E}">
        <p14:creationId xmlns:p14="http://schemas.microsoft.com/office/powerpoint/2010/main" val="26264416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00E516DD-83BB-4D7E-A5D2-CA18F1B9B630}" type="slidenum">
              <a:rPr lang="zh-TW" altLang="en-US" smtClean="0"/>
              <a:t>‹#›</a:t>
            </a:fld>
            <a:endParaRPr lang="zh-TW" altLang="en-US"/>
          </a:p>
        </p:txBody>
      </p:sp>
    </p:spTree>
    <p:extLst>
      <p:ext uri="{BB962C8B-B14F-4D97-AF65-F5344CB8AC3E}">
        <p14:creationId xmlns:p14="http://schemas.microsoft.com/office/powerpoint/2010/main" val="277540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F0CCEA13-CDFB-4167-A053-11FD1582654D}"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899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8BB5164-4D84-4EA0-A8DB-9396C354FC65}"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99654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8BB5164-4D84-4EA0-A8DB-9396C354FC65}"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53854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49CEA5A-212D-4CA2-B7C1-BDD253C9B5A5}"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466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8BB5164-4D84-4EA0-A8DB-9396C354FC65}"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81597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8BB5164-4D84-4EA0-A8DB-9396C354FC65}"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45901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6D34E7D-38CA-40A4-826A-ADCC0A66BAE4}"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5171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5CD824F-82A1-4C1F-8B4B-57BA5E4556BA}"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095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8BB5164-4D84-4EA0-A8DB-9396C354FC65}"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86209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FD12451-843E-4499-9E50-228479B450B9}" type="datetime1">
              <a:rPr lang="en-US" altLang="zh-TW" smtClean="0"/>
              <a:t>5/11/24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372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8BB5164-4D84-4EA0-A8DB-9396C354FC65}" type="datetime1">
              <a:rPr lang="en-US" altLang="zh-TW" smtClean="0"/>
              <a:t>5/11/24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885248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8BB5164-4D84-4EA0-A8DB-9396C354FC65}" type="datetime1">
              <a:rPr lang="en-US" altLang="zh-TW" smtClean="0"/>
              <a:t>5/11/24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08420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A521B6F-D779-4286-B6AB-ECDC96A868DD}" type="datetime1">
              <a:rPr lang="en-US" altLang="zh-TW" smtClean="0"/>
              <a:t>5/11/24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88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8B8B-7106-40C9-A291-6FD320C67AC8}" type="datetime1">
              <a:rPr lang="en-US" altLang="zh-TW" smtClean="0"/>
              <a:t>5/11/24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087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8BB5164-4D84-4EA0-A8DB-9396C354FC65}" type="datetime1">
              <a:rPr lang="en-US" altLang="zh-TW" smtClean="0"/>
              <a:t>5/11/24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30663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5" name="Date Placeholder 4"/>
          <p:cNvSpPr>
            <a:spLocks noGrp="1"/>
          </p:cNvSpPr>
          <p:nvPr>
            <p:ph type="dt" sz="half" idx="10"/>
          </p:nvPr>
        </p:nvSpPr>
        <p:spPr/>
        <p:txBody>
          <a:bodyPr/>
          <a:lstStyle/>
          <a:p>
            <a:fld id="{58BB5164-4D84-4EA0-A8DB-9396C354FC65}" type="datetime1">
              <a:rPr lang="en-US" altLang="zh-TW" smtClean="0"/>
              <a:t>5/11/24</a:t>
            </a:fld>
            <a:endParaRPr lang="en-US" dirty="0"/>
          </a:p>
        </p:txBody>
      </p:sp>
    </p:spTree>
    <p:extLst>
      <p:ext uri="{BB962C8B-B14F-4D97-AF65-F5344CB8AC3E}">
        <p14:creationId xmlns:p14="http://schemas.microsoft.com/office/powerpoint/2010/main" val="18158751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BB5164-4D84-4EA0-A8DB-9396C354FC65}" type="datetime1">
              <a:rPr lang="en-US" altLang="zh-TW" smtClean="0"/>
              <a:t>5/11/24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778987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10">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4"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29" name="Isosceles Triangle 14">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8" name="Isosceles Triangle 17">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31" name="Isosceles Triangle 18">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grpSp>
      <p:sp>
        <p:nvSpPr>
          <p:cNvPr id="3" name="副標題 2"/>
          <p:cNvSpPr>
            <a:spLocks noGrp="1"/>
          </p:cNvSpPr>
          <p:nvPr>
            <p:ph type="subTitle" idx="1"/>
          </p:nvPr>
        </p:nvSpPr>
        <p:spPr>
          <a:xfrm>
            <a:off x="1507067" y="4050833"/>
            <a:ext cx="7766936" cy="1096899"/>
          </a:xfrm>
        </p:spPr>
        <p:txBody>
          <a:bodyPr>
            <a:normAutofit/>
          </a:bodyPr>
          <a:lstStyle/>
          <a:p>
            <a:r>
              <a:rPr lang="zh-TW" altLang="en-US" dirty="0">
                <a:solidFill>
                  <a:schemeClr val="tx1"/>
                </a:solidFill>
                <a:latin typeface="標楷體" pitchFamily="65" charset="-120"/>
                <a:ea typeface="標楷體" pitchFamily="65" charset="-120"/>
              </a:rPr>
              <a:t>弘光科技大學 語言治療與聽力學系</a:t>
            </a:r>
            <a:endParaRPr lang="en-US" altLang="zh-TW" dirty="0">
              <a:solidFill>
                <a:schemeClr val="tx1"/>
              </a:solidFill>
              <a:latin typeface="標楷體" pitchFamily="65" charset="-120"/>
              <a:ea typeface="標楷體" pitchFamily="65" charset="-120"/>
            </a:endParaRPr>
          </a:p>
          <a:p>
            <a:r>
              <a:rPr lang="zh-TW" altLang="en-US" dirty="0">
                <a:solidFill>
                  <a:schemeClr val="tx1"/>
                </a:solidFill>
                <a:latin typeface="標楷體" pitchFamily="65" charset="-120"/>
                <a:ea typeface="標楷體" pitchFamily="65" charset="-120"/>
              </a:rPr>
              <a:t>  </a:t>
            </a:r>
            <a:endParaRPr lang="zh-TW" altLang="en-US" dirty="0">
              <a:solidFill>
                <a:schemeClr val="tx1"/>
              </a:solidFill>
            </a:endParaRPr>
          </a:p>
        </p:txBody>
      </p:sp>
      <p:sp>
        <p:nvSpPr>
          <p:cNvPr id="2" name="標題 1"/>
          <p:cNvSpPr>
            <a:spLocks noGrp="1"/>
          </p:cNvSpPr>
          <p:nvPr>
            <p:ph type="ctrTitle"/>
          </p:nvPr>
        </p:nvSpPr>
        <p:spPr>
          <a:xfrm>
            <a:off x="1507067" y="2404534"/>
            <a:ext cx="7766936" cy="1646302"/>
          </a:xfrm>
        </p:spPr>
        <p:txBody>
          <a:bodyPr>
            <a:normAutofit/>
          </a:bodyPr>
          <a:lstStyle/>
          <a:p>
            <a:pPr>
              <a:lnSpc>
                <a:spcPct val="90000"/>
              </a:lnSpc>
            </a:pPr>
            <a:r>
              <a:rPr lang="en-US" altLang="zh-TW">
                <a:latin typeface="Times New Roman" pitchFamily="18" charset="0"/>
                <a:ea typeface="標楷體" pitchFamily="65" charset="-120"/>
                <a:cs typeface="Times New Roman" pitchFamily="18" charset="0"/>
              </a:rPr>
              <a:t>113</a:t>
            </a:r>
            <a:r>
              <a:rPr lang="zh-TW" altLang="en-US">
                <a:latin typeface="Times New Roman" pitchFamily="18" charset="0"/>
                <a:ea typeface="標楷體" pitchFamily="65" charset="-120"/>
                <a:cs typeface="Times New Roman" pitchFamily="18" charset="0"/>
              </a:rPr>
              <a:t>學年度實習前說明會</a:t>
            </a:r>
            <a:br>
              <a:rPr lang="en-US" altLang="zh-TW">
                <a:latin typeface="Times New Roman" pitchFamily="18" charset="0"/>
                <a:ea typeface="標楷體" pitchFamily="65" charset="-120"/>
                <a:cs typeface="Times New Roman" pitchFamily="18" charset="0"/>
              </a:rPr>
            </a:br>
            <a:endParaRPr lang="zh-TW" altLang="en-US"/>
          </a:p>
        </p:txBody>
      </p:sp>
    </p:spTree>
    <p:extLst>
      <p:ext uri="{BB962C8B-B14F-4D97-AF65-F5344CB8AC3E}">
        <p14:creationId xmlns:p14="http://schemas.microsoft.com/office/powerpoint/2010/main" val="11154822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0126" y="127197"/>
            <a:ext cx="10364451" cy="1596177"/>
          </a:xfrm>
        </p:spPr>
        <p:txBody>
          <a:bodyPr/>
          <a:lstStyle/>
          <a:p>
            <a:r>
              <a:rPr lang="zh-TW" altLang="zh-TW" dirty="0">
                <a:latin typeface="標楷體" panose="03000509000000000000" pitchFamily="65" charset="-120"/>
                <a:ea typeface="標楷體" panose="03000509000000000000" pitchFamily="65" charset="-120"/>
              </a:rPr>
              <a:t>實習注意事項及規定</a:t>
            </a:r>
            <a:endParaRPr lang="zh-TW" altLang="en-US" dirty="0"/>
          </a:p>
        </p:txBody>
      </p:sp>
      <p:sp>
        <p:nvSpPr>
          <p:cNvPr id="3" name="內容版面配置區 2"/>
          <p:cNvSpPr>
            <a:spLocks noGrp="1"/>
          </p:cNvSpPr>
          <p:nvPr>
            <p:ph idx="1"/>
          </p:nvPr>
        </p:nvSpPr>
        <p:spPr>
          <a:xfrm>
            <a:off x="1009934" y="1354885"/>
            <a:ext cx="8532418" cy="3424107"/>
          </a:xfrm>
        </p:spPr>
        <p:txBody>
          <a:bodyPr>
            <a:noAutofit/>
          </a:bodyPr>
          <a:lstStyle/>
          <a:p>
            <a:pPr>
              <a:lnSpc>
                <a:spcPct val="100000"/>
              </a:lnSpc>
              <a:spcBef>
                <a:spcPts val="0"/>
              </a:spcBef>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人際關係與溝通技巧</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0"/>
              </a:spcBef>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專業行為與態度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0"/>
              </a:spcBef>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其他注意事項：</a:t>
            </a:r>
          </a:p>
          <a:p>
            <a:pPr marL="627063" indent="-354013">
              <a:lnSpc>
                <a:spcPct val="100000"/>
              </a:lnSpc>
              <a:spcBef>
                <a:spcPts val="0"/>
              </a:spcBef>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實習學生應遵守實習單位之一切規定，如有不聽從或不遵守醫院或實習單位各項規定及指導者，醫院或實習單位有權停止該學生實習。</a:t>
            </a:r>
          </a:p>
          <a:p>
            <a:pPr marL="627063" indent="-354013">
              <a:lnSpc>
                <a:spcPct val="100000"/>
              </a:lnSpc>
              <a:spcBef>
                <a:spcPts val="0"/>
              </a:spcBef>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每週實習以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40</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小時為原則，如實習單位另有規定則依其規定，其他假日亦依醫院或實習單位規定。</a:t>
            </a:r>
          </a:p>
          <a:p>
            <a:pPr marL="627063" indent="-354013">
              <a:lnSpc>
                <a:spcPct val="100000"/>
              </a:lnSpc>
              <a:spcBef>
                <a:spcPts val="0"/>
              </a:spcBef>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實習期間隨身攜帶學生証。</a:t>
            </a:r>
          </a:p>
          <a:p>
            <a:pPr marL="627063" indent="-354013">
              <a:lnSpc>
                <a:spcPct val="100000"/>
              </a:lnSpc>
              <a:spcBef>
                <a:spcPts val="0"/>
              </a:spcBef>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實習期間請定期確認系網相關事項公告。</a:t>
            </a:r>
          </a:p>
          <a:p>
            <a:pPr marL="627063" indent="-354013">
              <a:lnSpc>
                <a:spcPct val="100000"/>
              </a:lnSpc>
              <a:spcBef>
                <a:spcPts val="0"/>
              </a:spcBef>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實習期間遇有任何問題除就近請教醫院或實習單位之同仁或單位主管外，並隨時與學校老師及教官聯絡。</a:t>
            </a:r>
          </a:p>
          <a:p>
            <a:pPr>
              <a:lnSpc>
                <a:spcPct val="100000"/>
              </a:lnSpc>
              <a:spcBef>
                <a:spcPts val="0"/>
              </a:spcBef>
            </a:pP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8907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427450"/>
            <a:ext cx="10364451" cy="1060158"/>
          </a:xfrm>
        </p:spPr>
        <p:txBody>
          <a:bodyPr>
            <a:normAutofit/>
          </a:bodyPr>
          <a:lstStyle/>
          <a:p>
            <a:r>
              <a:rPr lang="zh-TW" altLang="zh-TW" sz="4000" dirty="0">
                <a:latin typeface="標楷體" panose="03000509000000000000" pitchFamily="65" charset="-120"/>
                <a:ea typeface="標楷體" panose="03000509000000000000" pitchFamily="65" charset="-120"/>
              </a:rPr>
              <a:t>實習學生實習成績評量</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64525" y="1487608"/>
            <a:ext cx="7988940" cy="3424107"/>
          </a:xfrm>
        </p:spPr>
        <p:txBody>
          <a:bodyPr>
            <a:noAutofit/>
          </a:bodyPr>
          <a:lstStyle/>
          <a:p>
            <a:r>
              <a:rPr lang="zh-TW" altLang="zh-TW" sz="2400" dirty="0">
                <a:latin typeface="標楷體" panose="03000509000000000000" pitchFamily="65" charset="-120"/>
                <a:ea typeface="標楷體" panose="03000509000000000000" pitchFamily="65" charset="-120"/>
              </a:rPr>
              <a:t>評量原則：</a:t>
            </a:r>
          </a:p>
          <a:p>
            <a:pPr marL="531813" indent="-354013"/>
            <a:r>
              <a:rPr lang="zh-TW" altLang="zh-TW" sz="2400" dirty="0">
                <a:latin typeface="標楷體" panose="03000509000000000000" pitchFamily="65" charset="-120"/>
                <a:ea typeface="標楷體" panose="03000509000000000000" pitchFamily="65" charset="-120"/>
              </a:rPr>
              <a:t>實習指導老師依據臨床實習評量表中的項目，評估學生學習與</a:t>
            </a: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實習的態度與臨床表現。</a:t>
            </a:r>
          </a:p>
          <a:p>
            <a:r>
              <a:rPr lang="zh-TW" altLang="zh-TW" sz="2400" dirty="0">
                <a:latin typeface="標楷體" panose="03000509000000000000" pitchFamily="65" charset="-120"/>
                <a:ea typeface="標楷體" panose="03000509000000000000" pitchFamily="65" charset="-120"/>
              </a:rPr>
              <a:t>評量方式：</a:t>
            </a:r>
          </a:p>
          <a:p>
            <a:pPr marL="531813" indent="-354013"/>
            <a:r>
              <a:rPr lang="zh-TW" altLang="zh-TW" sz="2400" dirty="0">
                <a:latin typeface="標楷體" panose="03000509000000000000" pitchFamily="65" charset="-120"/>
                <a:ea typeface="標楷體" panose="03000509000000000000" pitchFamily="65" charset="-120"/>
              </a:rPr>
              <a:t>實習指導老師根據下列五大項進行實習學生的評量。</a:t>
            </a:r>
            <a:endParaRPr lang="en-US"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評量表格：</a:t>
            </a:r>
          </a:p>
          <a:p>
            <a:pPr marL="531813" indent="-354013"/>
            <a:r>
              <a:rPr lang="zh-TW" altLang="zh-TW" sz="2400" dirty="0">
                <a:latin typeface="標楷體" panose="03000509000000000000" pitchFamily="65" charset="-120"/>
                <a:ea typeface="標楷體" panose="03000509000000000000" pitchFamily="65" charset="-120"/>
              </a:rPr>
              <a:t>由系辦通知，請實習指導老師將「臨床實習評量表」寄回</a:t>
            </a:r>
            <a:r>
              <a:rPr lang="zh-TW" altLang="en-US" sz="2400" dirty="0">
                <a:latin typeface="標楷體" panose="03000509000000000000" pitchFamily="65" charset="-120"/>
                <a:ea typeface="標楷體" panose="03000509000000000000" pitchFamily="65" charset="-120"/>
              </a:rPr>
              <a:t>系</a:t>
            </a:r>
            <a:r>
              <a:rPr lang="zh-TW" altLang="zh-TW" sz="2400" dirty="0">
                <a:latin typeface="標楷體" panose="03000509000000000000" pitchFamily="65" charset="-120"/>
                <a:ea typeface="標楷體" panose="03000509000000000000" pitchFamily="65" charset="-120"/>
              </a:rPr>
              <a:t>辦。</a:t>
            </a:r>
          </a:p>
          <a:p>
            <a:pPr marL="723900" indent="-546100"/>
            <a:endParaRPr lang="zh-TW" altLang="zh-TW" sz="24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0809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dirty="0">
                <a:latin typeface="標楷體" panose="03000509000000000000" pitchFamily="65" charset="-120"/>
                <a:ea typeface="標楷體" panose="03000509000000000000" pitchFamily="65" charset="-120"/>
              </a:rPr>
              <a:t>校外實習學生家長</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監護人告知書</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請告知家長</a:t>
            </a:r>
            <a:r>
              <a:rPr lang="zh-TW" altLang="zh-TW" sz="2400" dirty="0">
                <a:latin typeface="標楷體" panose="03000509000000000000" pitchFamily="65" charset="-120"/>
                <a:ea typeface="標楷體" panose="03000509000000000000" pitchFamily="65" charset="-120"/>
              </a:rPr>
              <a:t>學生校外實習</a:t>
            </a:r>
            <a:r>
              <a:rPr lang="zh-TW" altLang="en-US" sz="2400" dirty="0">
                <a:latin typeface="標楷體" panose="03000509000000000000" pitchFamily="65" charset="-120"/>
                <a:ea typeface="標楷體" panose="03000509000000000000" pitchFamily="65" charset="-120"/>
              </a:rPr>
              <a:t>事宜</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書面通知家長</a:t>
            </a:r>
            <a:endParaRPr lang="en-US"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校外實習學生家長</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監護人 告知書</a:t>
            </a:r>
            <a:r>
              <a:rPr lang="zh-TW" altLang="en-US" sz="2400" dirty="0">
                <a:latin typeface="標楷體" panose="03000509000000000000" pitchFamily="65" charset="-120"/>
                <a:ea typeface="標楷體" panose="03000509000000000000" pitchFamily="65" charset="-120"/>
              </a:rPr>
              <a:t>內容說明</a:t>
            </a:r>
            <a:endParaRPr lang="zh-TW" altLang="zh-TW" sz="24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9262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427450"/>
            <a:ext cx="10364451" cy="1060158"/>
          </a:xfrm>
        </p:spPr>
        <p:txBody>
          <a:bodyPr>
            <a:normAutofit/>
          </a:bodyPr>
          <a:lstStyle/>
          <a:p>
            <a:r>
              <a:rPr lang="zh-TW" altLang="zh-TW" dirty="0">
                <a:latin typeface="標楷體" panose="03000509000000000000" pitchFamily="65" charset="-120"/>
                <a:ea typeface="標楷體" panose="03000509000000000000" pitchFamily="65" charset="-120"/>
              </a:rPr>
              <a:t>學生校外</a:t>
            </a:r>
            <a:r>
              <a:rPr lang="zh-TW" altLang="en-US" dirty="0">
                <a:latin typeface="標楷體" panose="03000509000000000000" pitchFamily="65" charset="-120"/>
                <a:ea typeface="標楷體" panose="03000509000000000000" pitchFamily="65" charset="-120"/>
              </a:rPr>
              <a:t>租屋安全資訊</a:t>
            </a:r>
            <a:endParaRPr lang="zh-TW" altLang="en-US" sz="4000" dirty="0">
              <a:latin typeface="標楷體" panose="03000509000000000000" pitchFamily="65" charset="-120"/>
              <a:ea typeface="標楷體" panose="03000509000000000000" pitchFamily="65" charset="-120"/>
            </a:endParaRPr>
          </a:p>
        </p:txBody>
      </p:sp>
      <p:sp>
        <p:nvSpPr>
          <p:cNvPr id="8" name="矩形 7"/>
          <p:cNvSpPr/>
          <p:nvPr/>
        </p:nvSpPr>
        <p:spPr>
          <a:xfrm>
            <a:off x="520930" y="1365872"/>
            <a:ext cx="5575069" cy="4154984"/>
          </a:xfrm>
          <a:prstGeom prst="rect">
            <a:avLst/>
          </a:prstGeom>
        </p:spPr>
        <p:txBody>
          <a:bodyPr wrap="square">
            <a:spAutoFit/>
          </a:bodyPr>
          <a:lstStyle/>
          <a:p>
            <a:r>
              <a:rPr lang="zh-TW" altLang="en-US" sz="2200" b="1" dirty="0">
                <a:solidFill>
                  <a:prstClr val="black"/>
                </a:solidFill>
                <a:latin typeface="標楷體" panose="03000509000000000000" pitchFamily="65" charset="-120"/>
                <a:ea typeface="標楷體" panose="03000509000000000000" pitchFamily="65" charset="-120"/>
              </a:rPr>
              <a:t>壹、前言</a:t>
            </a:r>
          </a:p>
          <a:p>
            <a:r>
              <a:rPr lang="zh-TW" altLang="en-US" sz="2200" b="1" dirty="0">
                <a:solidFill>
                  <a:prstClr val="black"/>
                </a:solidFill>
                <a:latin typeface="標楷體" panose="03000509000000000000" pitchFamily="65" charset="-120"/>
                <a:ea typeface="標楷體" panose="03000509000000000000" pitchFamily="65" charset="-120"/>
              </a:rPr>
              <a:t>貳、租屋三步驟</a:t>
            </a:r>
          </a:p>
          <a:p>
            <a:r>
              <a:rPr lang="zh-TW" altLang="en-US" sz="2200" dirty="0">
                <a:solidFill>
                  <a:prstClr val="black"/>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200" dirty="0">
                <a:solidFill>
                  <a:prstClr val="black"/>
                </a:solidFill>
                <a:latin typeface="標楷體" panose="03000509000000000000" pitchFamily="65" charset="-120"/>
                <a:ea typeface="標楷體" panose="03000509000000000000" pitchFamily="65" charset="-120"/>
              </a:rPr>
              <a:t>步驟一：租屋前哨站-如何取得租屋資訊管道、租屋管道優劣比較、行前準備功課</a:t>
            </a:r>
          </a:p>
          <a:p>
            <a:r>
              <a:rPr lang="zh-TW" altLang="en-US" sz="2200" dirty="0">
                <a:solidFill>
                  <a:prstClr val="black"/>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200" dirty="0">
                <a:solidFill>
                  <a:prstClr val="black"/>
                </a:solidFill>
                <a:latin typeface="標楷體" panose="03000509000000000000" pitchFamily="65" charset="-120"/>
                <a:ea typeface="標楷體" panose="03000509000000000000" pitchFamily="65" charset="-120"/>
              </a:rPr>
              <a:t>步驟二：如何看屋-開始行動、如何與房東有良好互動、看屋注意事項</a:t>
            </a:r>
          </a:p>
          <a:p>
            <a:r>
              <a:rPr lang="zh-TW" altLang="en-US" sz="2200" dirty="0">
                <a:solidFill>
                  <a:prstClr val="black"/>
                </a:solidFill>
                <a:latin typeface="標楷體" panose="03000509000000000000" pitchFamily="65" charset="-120"/>
                <a:ea typeface="標楷體" panose="03000509000000000000" pitchFamily="65" charset="-120"/>
              </a:rPr>
              <a:t>一、外在環境</a:t>
            </a:r>
          </a:p>
          <a:p>
            <a:r>
              <a:rPr lang="zh-TW" altLang="en-US" sz="2200" dirty="0">
                <a:solidFill>
                  <a:prstClr val="black"/>
                </a:solidFill>
                <a:latin typeface="標楷體" panose="03000509000000000000" pitchFamily="65" charset="-120"/>
                <a:ea typeface="標楷體" panose="03000509000000000000" pitchFamily="65" charset="-120"/>
              </a:rPr>
              <a:t>二、內在環境</a:t>
            </a:r>
          </a:p>
          <a:p>
            <a:r>
              <a:rPr lang="zh-TW" altLang="en-US" sz="2200" dirty="0">
                <a:solidFill>
                  <a:prstClr val="black"/>
                </a:solidFill>
                <a:latin typeface="標楷體" panose="03000509000000000000" pitchFamily="65" charset="-120"/>
                <a:ea typeface="標楷體" panose="03000509000000000000" pitchFamily="65" charset="-120"/>
              </a:rPr>
              <a:t>三、門戶安全</a:t>
            </a:r>
          </a:p>
          <a:p>
            <a:r>
              <a:rPr lang="zh-TW" altLang="en-US" sz="2200" dirty="0">
                <a:solidFill>
                  <a:prstClr val="black"/>
                </a:solidFill>
                <a:latin typeface="標楷體" panose="03000509000000000000" pitchFamily="65" charset="-120"/>
                <a:ea typeface="標楷體" panose="03000509000000000000" pitchFamily="65" charset="-120"/>
              </a:rPr>
              <a:t>四、消防安全</a:t>
            </a:r>
          </a:p>
          <a:p>
            <a:r>
              <a:rPr lang="zh-TW" altLang="en-US" sz="2200" dirty="0">
                <a:solidFill>
                  <a:prstClr val="black"/>
                </a:solidFill>
                <a:latin typeface="標楷體" panose="03000509000000000000" pitchFamily="65" charset="-120"/>
                <a:ea typeface="標楷體" panose="03000509000000000000" pitchFamily="65" charset="-120"/>
              </a:rPr>
              <a:t>五、建物安全</a:t>
            </a:r>
          </a:p>
          <a:p>
            <a:r>
              <a:rPr lang="zh-TW" altLang="en-US" sz="2200" dirty="0">
                <a:solidFill>
                  <a:prstClr val="black"/>
                </a:solidFill>
                <a:latin typeface="標楷體" panose="03000509000000000000" pitchFamily="65" charset="-120"/>
                <a:ea typeface="標楷體" panose="03000509000000000000" pitchFamily="65" charset="-120"/>
              </a:rPr>
              <a:t>六、他是好房東、好室友嗎？</a:t>
            </a:r>
          </a:p>
        </p:txBody>
      </p:sp>
      <p:sp>
        <p:nvSpPr>
          <p:cNvPr id="4" name="矩形 3"/>
          <p:cNvSpPr/>
          <p:nvPr/>
        </p:nvSpPr>
        <p:spPr>
          <a:xfrm>
            <a:off x="6607992" y="2021408"/>
            <a:ext cx="5861099" cy="3816429"/>
          </a:xfrm>
          <a:prstGeom prst="rect">
            <a:avLst/>
          </a:prstGeom>
        </p:spPr>
        <p:txBody>
          <a:bodyPr wrap="square">
            <a:spAutoFit/>
          </a:bodyPr>
          <a:lstStyle/>
          <a:p>
            <a:r>
              <a:rPr lang="zh-TW" altLang="en-US" sz="2200" dirty="0">
                <a:solidFill>
                  <a:prstClr val="black"/>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200" dirty="0">
                <a:solidFill>
                  <a:prstClr val="black"/>
                </a:solidFill>
                <a:latin typeface="標楷體" panose="03000509000000000000" pitchFamily="65" charset="-120"/>
                <a:ea typeface="標楷體" panose="03000509000000000000" pitchFamily="65" charset="-120"/>
              </a:rPr>
              <a:t>步驟三：契約如何簽</a:t>
            </a:r>
          </a:p>
          <a:p>
            <a:r>
              <a:rPr lang="zh-TW" altLang="en-US" sz="2200" dirty="0">
                <a:solidFill>
                  <a:prstClr val="black"/>
                </a:solidFill>
                <a:latin typeface="標楷體" panose="03000509000000000000" pitchFamily="65" charset="-120"/>
                <a:ea typeface="標楷體" panose="03000509000000000000" pitchFamily="65" charset="-120"/>
              </a:rPr>
              <a:t>簽約前：</a:t>
            </a:r>
          </a:p>
          <a:p>
            <a:r>
              <a:rPr lang="zh-TW" altLang="en-US" sz="2200" dirty="0">
                <a:solidFill>
                  <a:prstClr val="black"/>
                </a:solidFill>
                <a:latin typeface="標楷體" panose="03000509000000000000" pitchFamily="65" charset="-120"/>
                <a:ea typeface="標楷體" panose="03000509000000000000" pitchFamily="65" charset="-120"/>
              </a:rPr>
              <a:t>一、如何議價</a:t>
            </a:r>
          </a:p>
          <a:p>
            <a:r>
              <a:rPr lang="zh-TW" altLang="en-US" sz="2200" dirty="0">
                <a:solidFill>
                  <a:prstClr val="black"/>
                </a:solidFill>
                <a:latin typeface="標楷體" panose="03000509000000000000" pitchFamily="65" charset="-120"/>
                <a:ea typeface="標楷體" panose="03000509000000000000" pitchFamily="65" charset="-120"/>
              </a:rPr>
              <a:t>二、主動詢問費用與限制</a:t>
            </a:r>
          </a:p>
          <a:p>
            <a:r>
              <a:rPr lang="zh-TW" altLang="en-US" sz="2200" dirty="0">
                <a:solidFill>
                  <a:prstClr val="black"/>
                </a:solidFill>
                <a:latin typeface="標楷體" panose="03000509000000000000" pitchFamily="65" charset="-120"/>
                <a:ea typeface="標楷體" panose="03000509000000000000" pitchFamily="65" charset="-120"/>
              </a:rPr>
              <a:t>三、定金支付原則</a:t>
            </a:r>
          </a:p>
          <a:p>
            <a:r>
              <a:rPr lang="zh-TW" altLang="en-US" sz="2200" dirty="0">
                <a:solidFill>
                  <a:prstClr val="black"/>
                </a:solidFill>
                <a:latin typeface="標楷體" panose="03000509000000000000" pitchFamily="65" charset="-120"/>
                <a:ea typeface="標楷體" panose="03000509000000000000" pitchFamily="65" charset="-120"/>
              </a:rPr>
              <a:t>四、簽約前基本概念</a:t>
            </a:r>
          </a:p>
          <a:p>
            <a:r>
              <a:rPr lang="zh-TW" altLang="en-US" sz="2200" dirty="0">
                <a:solidFill>
                  <a:prstClr val="black"/>
                </a:solidFill>
                <a:latin typeface="標楷體" panose="03000509000000000000" pitchFamily="65" charset="-120"/>
                <a:ea typeface="標楷體" panose="03000509000000000000" pitchFamily="65" charset="-120"/>
              </a:rPr>
              <a:t>簽約時注意事項：</a:t>
            </a:r>
          </a:p>
          <a:p>
            <a:r>
              <a:rPr lang="zh-TW" altLang="en-US" sz="2200" dirty="0">
                <a:solidFill>
                  <a:prstClr val="black"/>
                </a:solidFill>
                <a:latin typeface="標楷體" panose="03000509000000000000" pitchFamily="65" charset="-120"/>
                <a:ea typeface="標楷體" panose="03000509000000000000" pitchFamily="65" charset="-120"/>
              </a:rPr>
              <a:t>一、重點提醒</a:t>
            </a:r>
          </a:p>
          <a:p>
            <a:r>
              <a:rPr lang="zh-TW" altLang="en-US" sz="2200" dirty="0">
                <a:solidFill>
                  <a:prstClr val="black"/>
                </a:solidFill>
                <a:latin typeface="標楷體" panose="03000509000000000000" pitchFamily="65" charset="-120"/>
                <a:ea typeface="標楷體" panose="03000509000000000000" pitchFamily="65" charset="-120"/>
              </a:rPr>
              <a:t>二、一般房屋租賃契約書之探討</a:t>
            </a:r>
          </a:p>
          <a:p>
            <a:r>
              <a:rPr lang="zh-TW" altLang="en-US" sz="2200" dirty="0">
                <a:solidFill>
                  <a:prstClr val="black"/>
                </a:solidFill>
                <a:latin typeface="標楷體" panose="03000509000000000000" pitchFamily="65" charset="-120"/>
                <a:ea typeface="標楷體" panose="03000509000000000000" pitchFamily="65" charset="-120"/>
              </a:rPr>
              <a:t>三、租屋流程圖</a:t>
            </a:r>
          </a:p>
          <a:p>
            <a:r>
              <a:rPr lang="zh-TW" altLang="en-US" sz="2200" dirty="0">
                <a:solidFill>
                  <a:prstClr val="black"/>
                </a:solidFill>
                <a:latin typeface="標楷體" panose="03000509000000000000" pitchFamily="65" charset="-120"/>
                <a:ea typeface="標楷體" panose="03000509000000000000" pitchFamily="65" charset="-120"/>
              </a:rPr>
              <a:t>四、學生契約書條文詳解</a:t>
            </a:r>
            <a:endParaRPr lang="zh-TW" altLang="en-US" sz="2200" dirty="0">
              <a:solidFill>
                <a:prstClr val="black"/>
              </a:solidFill>
            </a:endParaRPr>
          </a:p>
        </p:txBody>
      </p:sp>
    </p:spTree>
    <p:extLst>
      <p:ext uri="{BB962C8B-B14F-4D97-AF65-F5344CB8AC3E}">
        <p14:creationId xmlns:p14="http://schemas.microsoft.com/office/powerpoint/2010/main" val="199527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427450"/>
            <a:ext cx="10364451" cy="1060158"/>
          </a:xfrm>
        </p:spPr>
        <p:txBody>
          <a:bodyPr>
            <a:normAutofit/>
          </a:bodyPr>
          <a:lstStyle/>
          <a:p>
            <a:r>
              <a:rPr lang="zh-TW" altLang="zh-TW" dirty="0">
                <a:latin typeface="標楷體" panose="03000509000000000000" pitchFamily="65" charset="-120"/>
                <a:ea typeface="標楷體" panose="03000509000000000000" pitchFamily="65" charset="-120"/>
              </a:rPr>
              <a:t>學生校外</a:t>
            </a:r>
            <a:r>
              <a:rPr lang="zh-TW" altLang="en-US" dirty="0">
                <a:latin typeface="標楷體" panose="03000509000000000000" pitchFamily="65" charset="-120"/>
                <a:ea typeface="標楷體" panose="03000509000000000000" pitchFamily="65" charset="-120"/>
              </a:rPr>
              <a:t>租屋安全資訊</a:t>
            </a:r>
            <a:endParaRPr lang="zh-TW" altLang="en-US" sz="4000" dirty="0">
              <a:latin typeface="標楷體" panose="03000509000000000000" pitchFamily="65" charset="-120"/>
              <a:ea typeface="標楷體" panose="03000509000000000000" pitchFamily="65" charset="-120"/>
            </a:endParaRPr>
          </a:p>
        </p:txBody>
      </p:sp>
      <p:sp>
        <p:nvSpPr>
          <p:cNvPr id="8" name="矩形 7"/>
          <p:cNvSpPr/>
          <p:nvPr/>
        </p:nvSpPr>
        <p:spPr>
          <a:xfrm>
            <a:off x="1149296" y="1404480"/>
            <a:ext cx="6096000" cy="4893647"/>
          </a:xfrm>
          <a:prstGeom prst="rect">
            <a:avLst/>
          </a:prstGeom>
        </p:spPr>
        <p:txBody>
          <a:bodyPr>
            <a:spAutoFit/>
          </a:bodyPr>
          <a:lstStyle/>
          <a:p>
            <a:r>
              <a:rPr lang="zh-TW" altLang="en-US" sz="2400" b="1" dirty="0">
                <a:solidFill>
                  <a:prstClr val="black"/>
                </a:solidFill>
                <a:latin typeface="標楷體" panose="03000509000000000000" pitchFamily="65" charset="-120"/>
                <a:ea typeface="標楷體" panose="03000509000000000000" pitchFamily="65" charset="-120"/>
              </a:rPr>
              <a:t>參、租屋糾紛案例解析</a:t>
            </a:r>
          </a:p>
          <a:p>
            <a:r>
              <a:rPr lang="zh-TW" altLang="en-US" sz="2400" dirty="0">
                <a:solidFill>
                  <a:prstClr val="black"/>
                </a:solidFill>
                <a:latin typeface="標楷體" panose="03000509000000000000" pitchFamily="65" charset="-120"/>
                <a:ea typeface="標楷體" panose="03000509000000000000" pitchFamily="65" charset="-120"/>
              </a:rPr>
              <a:t>一、定金</a:t>
            </a:r>
          </a:p>
          <a:p>
            <a:r>
              <a:rPr lang="zh-TW" altLang="en-US" sz="2400" dirty="0">
                <a:solidFill>
                  <a:prstClr val="black"/>
                </a:solidFill>
                <a:latin typeface="標楷體" panose="03000509000000000000" pitchFamily="65" charset="-120"/>
                <a:ea typeface="標楷體" panose="03000509000000000000" pitchFamily="65" charset="-120"/>
              </a:rPr>
              <a:t>二、押金</a:t>
            </a:r>
          </a:p>
          <a:p>
            <a:r>
              <a:rPr lang="zh-TW" altLang="en-US" sz="2400" dirty="0">
                <a:solidFill>
                  <a:prstClr val="black"/>
                </a:solidFill>
                <a:latin typeface="標楷體" panose="03000509000000000000" pitchFamily="65" charset="-120"/>
                <a:ea typeface="標楷體" panose="03000509000000000000" pitchFamily="65" charset="-120"/>
              </a:rPr>
              <a:t>三、租金</a:t>
            </a:r>
          </a:p>
          <a:p>
            <a:r>
              <a:rPr lang="zh-TW" altLang="en-US" sz="2400" dirty="0">
                <a:solidFill>
                  <a:prstClr val="black"/>
                </a:solidFill>
                <a:latin typeface="標楷體" panose="03000509000000000000" pitchFamily="65" charset="-120"/>
                <a:ea typeface="標楷體" panose="03000509000000000000" pitchFamily="65" charset="-120"/>
              </a:rPr>
              <a:t>四、簽約相關問題</a:t>
            </a:r>
          </a:p>
          <a:p>
            <a:r>
              <a:rPr lang="zh-TW" altLang="en-US" sz="2400" dirty="0">
                <a:solidFill>
                  <a:prstClr val="black"/>
                </a:solidFill>
                <a:latin typeface="標楷體" panose="03000509000000000000" pitchFamily="65" charset="-120"/>
                <a:ea typeface="標楷體" panose="03000509000000000000" pitchFamily="65" charset="-120"/>
              </a:rPr>
              <a:t>五、修繕問題</a:t>
            </a:r>
          </a:p>
          <a:p>
            <a:r>
              <a:rPr lang="zh-TW" altLang="en-US" sz="2400" dirty="0">
                <a:solidFill>
                  <a:prstClr val="black"/>
                </a:solidFill>
                <a:latin typeface="標楷體" panose="03000509000000000000" pitchFamily="65" charset="-120"/>
                <a:ea typeface="標楷體" panose="03000509000000000000" pitchFamily="65" charset="-120"/>
              </a:rPr>
              <a:t>六、安全隱私及人際互動問題</a:t>
            </a:r>
          </a:p>
          <a:p>
            <a:r>
              <a:rPr lang="zh-TW" altLang="en-US" sz="2400" dirty="0">
                <a:solidFill>
                  <a:prstClr val="black"/>
                </a:solidFill>
                <a:latin typeface="標楷體" panose="03000509000000000000" pitchFamily="65" charset="-120"/>
                <a:ea typeface="標楷體" panose="03000509000000000000" pitchFamily="65" charset="-120"/>
              </a:rPr>
              <a:t>七、費用爭議</a:t>
            </a:r>
          </a:p>
          <a:p>
            <a:r>
              <a:rPr lang="zh-TW" altLang="en-US" sz="2400" dirty="0">
                <a:solidFill>
                  <a:prstClr val="black"/>
                </a:solidFill>
                <a:latin typeface="標楷體" panose="03000509000000000000" pitchFamily="65" charset="-120"/>
                <a:ea typeface="標楷體" panose="03000509000000000000" pitchFamily="65" charset="-120"/>
              </a:rPr>
              <a:t>八、違約問題</a:t>
            </a:r>
          </a:p>
          <a:p>
            <a:r>
              <a:rPr lang="zh-TW" altLang="en-US" sz="2400" dirty="0">
                <a:solidFill>
                  <a:prstClr val="black"/>
                </a:solidFill>
                <a:latin typeface="標楷體" panose="03000509000000000000" pitchFamily="65" charset="-120"/>
                <a:ea typeface="標楷體" panose="03000509000000000000" pitchFamily="65" charset="-120"/>
              </a:rPr>
              <a:t>九、提前終止</a:t>
            </a:r>
          </a:p>
          <a:p>
            <a:r>
              <a:rPr lang="zh-TW" altLang="en-US" sz="2400" dirty="0">
                <a:solidFill>
                  <a:prstClr val="black"/>
                </a:solidFill>
                <a:latin typeface="標楷體" panose="03000509000000000000" pitchFamily="65" charset="-120"/>
                <a:ea typeface="標楷體" panose="03000509000000000000" pitchFamily="65" charset="-120"/>
              </a:rPr>
              <a:t>十、生活問題</a:t>
            </a:r>
          </a:p>
          <a:p>
            <a:r>
              <a:rPr lang="zh-TW" altLang="en-US" sz="2400" dirty="0">
                <a:solidFill>
                  <a:prstClr val="black"/>
                </a:solidFill>
                <a:latin typeface="標楷體" panose="03000509000000000000" pitchFamily="65" charset="-120"/>
                <a:ea typeface="標楷體" panose="03000509000000000000" pitchFamily="65" charset="-120"/>
              </a:rPr>
              <a:t>十一、其他</a:t>
            </a:r>
          </a:p>
          <a:p>
            <a:r>
              <a:rPr lang="zh-TW" altLang="en-US" sz="2400" b="1" dirty="0">
                <a:solidFill>
                  <a:prstClr val="black"/>
                </a:solidFill>
                <a:latin typeface="標楷體" panose="03000509000000000000" pitchFamily="65" charset="-120"/>
                <a:ea typeface="標楷體" panose="03000509000000000000" pitchFamily="65" charset="-120"/>
              </a:rPr>
              <a:t>肆、求助管道</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907" y="1404480"/>
            <a:ext cx="2930409" cy="4137048"/>
          </a:xfrm>
          <a:prstGeom prst="rect">
            <a:avLst/>
          </a:prstGeom>
        </p:spPr>
      </p:pic>
      <p:pic>
        <p:nvPicPr>
          <p:cNvPr id="4" name="圖片 3"/>
          <p:cNvPicPr>
            <a:picLocks noChangeAspect="1"/>
          </p:cNvPicPr>
          <p:nvPr/>
        </p:nvPicPr>
        <p:blipFill rotWithShape="1">
          <a:blip r:embed="rId3"/>
          <a:srcRect t="7659"/>
          <a:stretch/>
        </p:blipFill>
        <p:spPr>
          <a:xfrm>
            <a:off x="8645689" y="3173476"/>
            <a:ext cx="2632536" cy="3269148"/>
          </a:xfrm>
          <a:prstGeom prst="rect">
            <a:avLst/>
          </a:prstGeom>
        </p:spPr>
      </p:pic>
    </p:spTree>
    <p:extLst>
      <p:ext uri="{BB962C8B-B14F-4D97-AF65-F5344CB8AC3E}">
        <p14:creationId xmlns:p14="http://schemas.microsoft.com/office/powerpoint/2010/main" val="91548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cxnSp>
          <p:nvCxnSpPr>
            <p:cNvPr id="12" name="Straight Connector 11">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5"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6" name="Isosceles Triangle 15">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7"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8"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19"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20" name="Isosceles Triangle 19">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grpSp>
      <p:sp useBgFill="1">
        <p:nvSpPr>
          <p:cNvPr id="22" name="Rectangle 21">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5" name="Straight Connector 24">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28"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29" name="Isosceles Triangle 28">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30"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31" name="Isosceles Triangle 30">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grpSp>
      <p:sp>
        <p:nvSpPr>
          <p:cNvPr id="4" name="標題 3">
            <a:extLst>
              <a:ext uri="{FF2B5EF4-FFF2-40B4-BE49-F238E27FC236}">
                <a16:creationId xmlns:a16="http://schemas.microsoft.com/office/drawing/2014/main" id="{E11648FB-9A0A-FBBA-4F3E-F72F835128C3}"/>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zh-TW" altLang="en-US" sz="4800" dirty="0">
                <a:latin typeface="BiauKai" panose="02010601000101010101" pitchFamily="2" charset="-120"/>
                <a:ea typeface="BiauKai" panose="02010601000101010101" pitchFamily="2" charset="-120"/>
              </a:rPr>
              <a:t>實習勞動權益</a:t>
            </a:r>
          </a:p>
        </p:txBody>
      </p:sp>
      <p:sp>
        <p:nvSpPr>
          <p:cNvPr id="33" name="Freeform: Shape 32">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3769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94F92E-B251-EEBC-7E23-F4AF2F8D7143}"/>
              </a:ext>
            </a:extLst>
          </p:cNvPr>
          <p:cNvSpPr>
            <a:spLocks noGrp="1"/>
          </p:cNvSpPr>
          <p:nvPr>
            <p:ph type="title"/>
          </p:nvPr>
        </p:nvSpPr>
        <p:spPr>
          <a:xfrm>
            <a:off x="677334" y="609600"/>
            <a:ext cx="8596668" cy="1320800"/>
          </a:xfrm>
        </p:spPr>
        <p:txBody>
          <a:bodyPr/>
          <a:lstStyle/>
          <a:p>
            <a:r>
              <a:rPr lang="zh-TW" altLang="en-US" dirty="0">
                <a:latin typeface="BiauKai" panose="02010601000101010101" pitchFamily="2" charset="-120"/>
                <a:ea typeface="BiauKai" panose="02010601000101010101" pitchFamily="2" charset="-120"/>
              </a:rPr>
              <a:t>專科以上學校校外實習教育法</a:t>
            </a:r>
          </a:p>
        </p:txBody>
      </p:sp>
      <p:sp>
        <p:nvSpPr>
          <p:cNvPr id="3" name="內容版面配置區 2">
            <a:extLst>
              <a:ext uri="{FF2B5EF4-FFF2-40B4-BE49-F238E27FC236}">
                <a16:creationId xmlns:a16="http://schemas.microsoft.com/office/drawing/2014/main" id="{E4FF5D83-70AE-462E-CD5E-18B8E50FE38A}"/>
              </a:ext>
            </a:extLst>
          </p:cNvPr>
          <p:cNvSpPr>
            <a:spLocks noGrp="1"/>
          </p:cNvSpPr>
          <p:nvPr>
            <p:ph idx="1"/>
          </p:nvPr>
        </p:nvSpPr>
        <p:spPr>
          <a:xfrm>
            <a:off x="677863" y="1852771"/>
            <a:ext cx="9127040" cy="3881437"/>
          </a:xfrm>
        </p:spPr>
        <p:txBody>
          <a:bodyPr>
            <a:normAutofit fontScale="92500"/>
          </a:bodyPr>
          <a:lstStyle/>
          <a:p>
            <a:r>
              <a:rPr lang="zh-TW" altLang="en-US" sz="2400" dirty="0">
                <a:latin typeface="BiauKai" panose="02010601000101010101" pitchFamily="2" charset="-120"/>
                <a:ea typeface="BiauKai" panose="02010601000101010101" pitchFamily="2" charset="-120"/>
              </a:rPr>
              <a:t>校外實習類型：非雇傭關係（學習型）：指實習生於實習機構實習期間，無從事學習訓練課程以外之勞務提供或工作事實；實習生於實習機構之身分認定，僅具學生身分。</a:t>
            </a:r>
            <a:endParaRPr lang="en-US" altLang="zh-TW" sz="2400" dirty="0">
              <a:latin typeface="BiauKai" panose="02010601000101010101" pitchFamily="2" charset="-120"/>
              <a:ea typeface="BiauKai" panose="02010601000101010101" pitchFamily="2" charset="-120"/>
            </a:endParaRPr>
          </a:p>
          <a:p>
            <a:r>
              <a:rPr lang="zh-TW" altLang="en-US" sz="2400" dirty="0">
                <a:latin typeface="BiauKai" panose="02010601000101010101" pitchFamily="2" charset="-120"/>
                <a:ea typeface="BiauKai" panose="02010601000101010101" pitchFamily="2" charset="-120"/>
              </a:rPr>
              <a:t>保險：學生於實習期間，校方應為學生投保校外實習團體意外險，並支付保險費。</a:t>
            </a:r>
          </a:p>
          <a:p>
            <a:r>
              <a:rPr lang="zh-TW" altLang="en-US" sz="2400" dirty="0">
                <a:latin typeface="BiauKai" panose="02010601000101010101" pitchFamily="2" charset="-120"/>
                <a:ea typeface="BiauKai" panose="02010601000101010101" pitchFamily="2" charset="-120"/>
              </a:rPr>
              <a:t>實習生的損害賠償責任：實習生因學習訓練活動造成不法侵害他⼈權利，實習機構負損害賠償責任。但損害係因實習生故意或重大過失所致者，不在此限。</a:t>
            </a:r>
            <a:endParaRPr lang="en-US" altLang="zh-TW" sz="2400" dirty="0">
              <a:latin typeface="BiauKai" panose="02010601000101010101" pitchFamily="2" charset="-120"/>
              <a:ea typeface="BiauKai" panose="02010601000101010101" pitchFamily="2" charset="-120"/>
            </a:endParaRPr>
          </a:p>
          <a:p>
            <a:pPr lvl="1"/>
            <a:r>
              <a:rPr lang="zh-TW" altLang="en-US" sz="2400" dirty="0">
                <a:latin typeface="BiauKai" panose="02010601000101010101" pitchFamily="2" charset="-120"/>
                <a:ea typeface="BiauKai" panose="02010601000101010101" pitchFamily="2" charset="-120"/>
              </a:rPr>
              <a:t>本校實習合約：「丙方實習期間所用之各種器材物品由甲方供應，如因丙方故意或過失造成之損壞，丙方應負賠償之責任。</a:t>
            </a:r>
            <a:endParaRPr lang="en-US" altLang="zh-TW" sz="2400" dirty="0">
              <a:latin typeface="BiauKai" panose="02010601000101010101" pitchFamily="2" charset="-120"/>
              <a:ea typeface="BiauKai" panose="02010601000101010101" pitchFamily="2" charset="-120"/>
            </a:endParaRPr>
          </a:p>
          <a:p>
            <a:endParaRPr lang="zh-TW" altLang="en-US" dirty="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309580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72D4CF-2B9A-DE38-5E18-6E5025CD4385}"/>
              </a:ext>
            </a:extLst>
          </p:cNvPr>
          <p:cNvSpPr>
            <a:spLocks noGrp="1"/>
          </p:cNvSpPr>
          <p:nvPr>
            <p:ph type="title"/>
          </p:nvPr>
        </p:nvSpPr>
        <p:spPr>
          <a:xfrm>
            <a:off x="677863" y="609600"/>
            <a:ext cx="8596312" cy="694099"/>
          </a:xfrm>
        </p:spPr>
        <p:txBody>
          <a:bodyPr/>
          <a:lstStyle/>
          <a:p>
            <a:r>
              <a:rPr lang="zh-TW" altLang="en-US" dirty="0"/>
              <a:t>實習勞動權益應注意事項</a:t>
            </a:r>
          </a:p>
        </p:txBody>
      </p:sp>
      <p:sp>
        <p:nvSpPr>
          <p:cNvPr id="3" name="內容版面配置區 2">
            <a:extLst>
              <a:ext uri="{FF2B5EF4-FFF2-40B4-BE49-F238E27FC236}">
                <a16:creationId xmlns:a16="http://schemas.microsoft.com/office/drawing/2014/main" id="{FEE24EBF-1F3F-9DF8-B586-D6BDCDBF3F10}"/>
              </a:ext>
            </a:extLst>
          </p:cNvPr>
          <p:cNvSpPr>
            <a:spLocks noGrp="1"/>
          </p:cNvSpPr>
          <p:nvPr>
            <p:ph idx="1"/>
          </p:nvPr>
        </p:nvSpPr>
        <p:spPr>
          <a:xfrm>
            <a:off x="677863" y="1466489"/>
            <a:ext cx="9271895" cy="3881437"/>
          </a:xfrm>
        </p:spPr>
        <p:txBody>
          <a:bodyPr>
            <a:noAutofit/>
          </a:bodyPr>
          <a:lstStyle/>
          <a:p>
            <a:r>
              <a:rPr lang="zh-TW" altLang="en-US" sz="2000" dirty="0">
                <a:solidFill>
                  <a:schemeClr val="accent2"/>
                </a:solidFill>
                <a:latin typeface="BiauKai" panose="02010601000101010101" pitchFamily="2" charset="-120"/>
                <a:ea typeface="BiauKai" panose="02010601000101010101" pitchFamily="2" charset="-120"/>
              </a:rPr>
              <a:t>實習時間</a:t>
            </a:r>
            <a:r>
              <a:rPr lang="zh-TW" altLang="en-US" sz="2000" dirty="0">
                <a:latin typeface="BiauKai" panose="02010601000101010101" pitchFamily="2" charset="-120"/>
                <a:ea typeface="BiauKai" panose="02010601000101010101" pitchFamily="2" charset="-120"/>
              </a:rPr>
              <a:t>：正常工作時間，每日不得超過八小時，每週不得超過四十⼩時。</a:t>
            </a:r>
            <a:endParaRPr lang="en-US" altLang="zh-TW" sz="2000" dirty="0">
              <a:latin typeface="BiauKai" panose="02010601000101010101" pitchFamily="2" charset="-120"/>
              <a:ea typeface="BiauKai" panose="02010601000101010101" pitchFamily="2" charset="-120"/>
            </a:endParaRPr>
          </a:p>
          <a:p>
            <a:r>
              <a:rPr lang="zh-TW" altLang="en-US" sz="2000" dirty="0">
                <a:solidFill>
                  <a:schemeClr val="accent2"/>
                </a:solidFill>
                <a:latin typeface="BiauKai" panose="02010601000101010101" pitchFamily="2" charset="-120"/>
                <a:ea typeface="BiauKai" panose="02010601000101010101" pitchFamily="2" charset="-120"/>
              </a:rPr>
              <a:t>休假</a:t>
            </a:r>
            <a:r>
              <a:rPr lang="zh-TW" altLang="en-US" sz="2000" dirty="0">
                <a:latin typeface="BiauKai" panose="02010601000101010101" pitchFamily="2" charset="-120"/>
                <a:ea typeface="BiauKai" panose="02010601000101010101" pitchFamily="2" charset="-120"/>
              </a:rPr>
              <a:t>：依勞基法，勞工每七日中應有二日之休息，其中一日為例假，一日為休息日。</a:t>
            </a:r>
            <a:endParaRPr lang="en-US" altLang="zh-TW" sz="2000" dirty="0">
              <a:latin typeface="BiauKai" panose="02010601000101010101" pitchFamily="2" charset="-120"/>
              <a:ea typeface="BiauKai" panose="02010601000101010101" pitchFamily="2" charset="-120"/>
            </a:endParaRPr>
          </a:p>
          <a:p>
            <a:r>
              <a:rPr lang="zh-TW" altLang="en-US" sz="2000" dirty="0">
                <a:solidFill>
                  <a:schemeClr val="accent2"/>
                </a:solidFill>
                <a:latin typeface="BiauKai" panose="02010601000101010101" pitchFamily="2" charset="-120"/>
                <a:ea typeface="BiauKai" panose="02010601000101010101" pitchFamily="2" charset="-120"/>
              </a:rPr>
              <a:t>放假</a:t>
            </a:r>
            <a:r>
              <a:rPr lang="zh-TW" altLang="en-US" sz="2000" dirty="0">
                <a:latin typeface="BiauKai" panose="02010601000101010101" pitchFamily="2" charset="-120"/>
                <a:ea typeface="BiauKai" panose="02010601000101010101" pitchFamily="2" charset="-120"/>
              </a:rPr>
              <a:t>：內政部所定 應放假之紀念日、節日、勞動節及其他中央主管機關指定應放假之日，均應予休假</a:t>
            </a:r>
            <a:endParaRPr lang="en-US" altLang="zh-TW" sz="2000" dirty="0">
              <a:latin typeface="BiauKai" panose="02010601000101010101" pitchFamily="2" charset="-120"/>
              <a:ea typeface="BiauKai" panose="02010601000101010101" pitchFamily="2" charset="-120"/>
            </a:endParaRPr>
          </a:p>
          <a:p>
            <a:r>
              <a:rPr lang="zh-TW" altLang="en-US" sz="2000" dirty="0">
                <a:solidFill>
                  <a:schemeClr val="accent2"/>
                </a:solidFill>
                <a:latin typeface="BiauKai" panose="02010601000101010101" pitchFamily="2" charset="-120"/>
                <a:ea typeface="BiauKai" panose="02010601000101010101" pitchFamily="2" charset="-120"/>
              </a:rPr>
              <a:t>請假</a:t>
            </a:r>
            <a:r>
              <a:rPr lang="zh-TW" altLang="en-US" sz="2000" dirty="0">
                <a:latin typeface="BiauKai" panose="02010601000101010101" pitchFamily="2" charset="-120"/>
                <a:ea typeface="BiauKai" panose="02010601000101010101" pitchFamily="2" charset="-120"/>
              </a:rPr>
              <a:t>：勞工因婚、喪、疾病或其他正當事由得請假</a:t>
            </a:r>
            <a:endParaRPr lang="en-US" altLang="zh-TW" sz="2000" dirty="0">
              <a:latin typeface="BiauKai" panose="02010601000101010101" pitchFamily="2" charset="-120"/>
              <a:ea typeface="BiauKai" panose="02010601000101010101" pitchFamily="2" charset="-120"/>
            </a:endParaRPr>
          </a:p>
          <a:p>
            <a:r>
              <a:rPr lang="zh-TW" altLang="en-US" sz="2000" dirty="0">
                <a:solidFill>
                  <a:schemeClr val="accent2"/>
                </a:solidFill>
                <a:latin typeface="BiauKai" panose="02010601000101010101" pitchFamily="2" charset="-120"/>
                <a:ea typeface="BiauKai" panose="02010601000101010101" pitchFamily="2" charset="-120"/>
              </a:rPr>
              <a:t>終止合約</a:t>
            </a:r>
            <a:r>
              <a:rPr lang="zh-TW" altLang="en-US" sz="2000" dirty="0">
                <a:latin typeface="BiauKai" panose="02010601000101010101" pitchFamily="2" charset="-120"/>
                <a:ea typeface="BiauKai" panose="02010601000101010101" pitchFamily="2" charset="-120"/>
              </a:rPr>
              <a:t>：學生於實習期間不適應，應由機構與學校雙方共同輔導，如經學校評估或實習生反映仍不適應，應由學校提出終止合約，並安排實習生轉銜至其他實習機構或修習其他替代課程。</a:t>
            </a:r>
            <a:endParaRPr lang="en-US" altLang="zh-TW" sz="2000" dirty="0">
              <a:latin typeface="BiauKai" panose="02010601000101010101" pitchFamily="2" charset="-120"/>
              <a:ea typeface="BiauKai" panose="02010601000101010101" pitchFamily="2" charset="-120"/>
            </a:endParaRPr>
          </a:p>
          <a:p>
            <a:r>
              <a:rPr lang="zh-TW" altLang="en-US" sz="2000" dirty="0">
                <a:solidFill>
                  <a:schemeClr val="accent2"/>
                </a:solidFill>
                <a:latin typeface="BiauKai" panose="02010601000101010101" pitchFamily="2" charset="-120"/>
                <a:ea typeface="BiauKai" panose="02010601000101010101" pitchFamily="2" charset="-120"/>
              </a:rPr>
              <a:t>糾紛處理</a:t>
            </a:r>
            <a:r>
              <a:rPr lang="zh-TW" altLang="en-US" sz="2000" dirty="0">
                <a:latin typeface="BiauKai" panose="02010601000101010101" pitchFamily="2" charset="-120"/>
                <a:ea typeface="BiauKai" panose="02010601000101010101" pitchFamily="2" charset="-120"/>
              </a:rPr>
              <a:t>：學生於實習期間，對實習機構所安排之相關訓練課程事宜，認為違法、不當或違反本合約書之約定，以致損害其自身權利或利益時，得向學校提出申訴，學校則依校外實習申訴機制辦理，若經處理而未獲改善，得依實習合約進行解約並協助安排轉換合作機構。</a:t>
            </a:r>
            <a:endParaRPr lang="zh-TW" altLang="en-US" sz="2000" dirty="0"/>
          </a:p>
          <a:p>
            <a:endParaRPr lang="zh-TW" altLang="en-US" dirty="0"/>
          </a:p>
        </p:txBody>
      </p:sp>
    </p:spTree>
    <p:extLst>
      <p:ext uri="{BB962C8B-B14F-4D97-AF65-F5344CB8AC3E}">
        <p14:creationId xmlns:p14="http://schemas.microsoft.com/office/powerpoint/2010/main" val="3998330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964" y="252757"/>
            <a:ext cx="10364451" cy="1596177"/>
          </a:xfrm>
        </p:spPr>
        <p:txBody>
          <a:bodyPr>
            <a:normAutofit/>
          </a:bodyPr>
          <a:lstStyle/>
          <a:p>
            <a:r>
              <a:rPr lang="zh-TW" altLang="zh-TW" dirty="0">
                <a:latin typeface="標楷體" panose="03000509000000000000" pitchFamily="65" charset="-120"/>
                <a:ea typeface="標楷體" panose="03000509000000000000" pitchFamily="65" charset="-120"/>
              </a:rPr>
              <a:t>實習權益受損（含性平、性騷擾事件）申訴或通報管道（包含系上或校外實習委員會申請管道）</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714" y="1707615"/>
            <a:ext cx="2181302" cy="3084865"/>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266" y="1687026"/>
            <a:ext cx="2393960" cy="3105454"/>
          </a:xfrm>
          <a:prstGeom prst="rect">
            <a:avLst/>
          </a:prstGeom>
        </p:spPr>
      </p:pic>
      <p:sp>
        <p:nvSpPr>
          <p:cNvPr id="3" name="文字方塊 2"/>
          <p:cNvSpPr txBox="1"/>
          <p:nvPr/>
        </p:nvSpPr>
        <p:spPr>
          <a:xfrm>
            <a:off x="6096000" y="3577979"/>
            <a:ext cx="5841076" cy="1477328"/>
          </a:xfrm>
          <a:prstGeom prst="rect">
            <a:avLst/>
          </a:prstGeom>
          <a:noFill/>
        </p:spPr>
        <p:txBody>
          <a:bodyPr wrap="square" rtlCol="0">
            <a:spAutoFit/>
          </a:bodyPr>
          <a:lstStyle/>
          <a:p>
            <a:pPr>
              <a:spcBef>
                <a:spcPct val="0"/>
              </a:spcBef>
              <a:buFontTx/>
              <a:buNone/>
            </a:pPr>
            <a:r>
              <a:rPr lang="zh-TW" altLang="en-US" sz="2400"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400" dirty="0">
                <a:solidFill>
                  <a:srgbClr val="FF0000"/>
                </a:solidFill>
                <a:latin typeface="標楷體" panose="03000509000000000000" pitchFamily="65" charset="-120"/>
                <a:ea typeface="標楷體" panose="03000509000000000000" pitchFamily="65" charset="-120"/>
              </a:rPr>
              <a:t>立即打校安中心電話 </a:t>
            </a:r>
            <a:r>
              <a:rPr lang="en-US" altLang="zh-TW" sz="2400" dirty="0">
                <a:solidFill>
                  <a:srgbClr val="FF0000"/>
                </a:solidFill>
                <a:latin typeface="標楷體" panose="03000509000000000000" pitchFamily="65" charset="-120"/>
                <a:ea typeface="標楷體" panose="03000509000000000000" pitchFamily="65" charset="-120"/>
              </a:rPr>
              <a:t>04-26338000 </a:t>
            </a:r>
            <a:r>
              <a:rPr lang="zh-TW" altLang="en-US" sz="2400" dirty="0">
                <a:solidFill>
                  <a:srgbClr val="FF0000"/>
                </a:solidFill>
                <a:latin typeface="標楷體" panose="03000509000000000000" pitchFamily="65" charset="-120"/>
                <a:ea typeface="標楷體" panose="03000509000000000000" pitchFamily="65" charset="-120"/>
              </a:rPr>
              <a:t>或校內分機 </a:t>
            </a:r>
            <a:r>
              <a:rPr lang="en-US" altLang="zh-TW" sz="2400" dirty="0">
                <a:solidFill>
                  <a:srgbClr val="FF0000"/>
                </a:solidFill>
                <a:latin typeface="標楷體" panose="03000509000000000000" pitchFamily="65" charset="-120"/>
                <a:ea typeface="標楷體" panose="03000509000000000000" pitchFamily="65" charset="-120"/>
              </a:rPr>
              <a:t>2271- 2274 </a:t>
            </a:r>
          </a:p>
          <a:p>
            <a:pPr>
              <a:spcBef>
                <a:spcPct val="0"/>
              </a:spcBef>
              <a:buFontTx/>
              <a:buNone/>
            </a:pPr>
            <a:r>
              <a:rPr lang="zh-TW" altLang="en-US" sz="2400" dirty="0">
                <a:solidFill>
                  <a:srgbClr val="FF0000"/>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400" dirty="0">
                <a:solidFill>
                  <a:srgbClr val="FF0000"/>
                </a:solidFill>
                <a:latin typeface="標楷體" panose="03000509000000000000" pitchFamily="65" charset="-120"/>
                <a:ea typeface="標楷體" panose="03000509000000000000" pitchFamily="65" charset="-120"/>
              </a:rPr>
              <a:t>向班上導師、系上老師或值班教官反應</a:t>
            </a:r>
          </a:p>
          <a:p>
            <a:endParaRPr lang="zh-TW" altLang="en-US"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0765" y="3283203"/>
            <a:ext cx="248602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內容版面配置區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545736" y="3298931"/>
            <a:ext cx="2550264" cy="3260050"/>
          </a:xfrm>
          <a:prstGeom prst="rect">
            <a:avLst/>
          </a:prstGeom>
        </p:spPr>
      </p:pic>
      <p:sp>
        <p:nvSpPr>
          <p:cNvPr id="8" name="爆炸 2 7"/>
          <p:cNvSpPr/>
          <p:nvPr/>
        </p:nvSpPr>
        <p:spPr>
          <a:xfrm>
            <a:off x="6342611" y="1848934"/>
            <a:ext cx="4729942" cy="1434269"/>
          </a:xfrm>
          <a:prstGeom prst="irregularSeal2">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 name="文字方塊 8"/>
          <p:cNvSpPr txBox="1"/>
          <p:nvPr/>
        </p:nvSpPr>
        <p:spPr>
          <a:xfrm>
            <a:off x="7406640" y="2297529"/>
            <a:ext cx="2601884" cy="523220"/>
          </a:xfrm>
          <a:prstGeom prst="rect">
            <a:avLst/>
          </a:prstGeom>
          <a:noFill/>
        </p:spPr>
        <p:txBody>
          <a:bodyPr wrap="square" rtlCol="0">
            <a:spAutoFit/>
          </a:bodyPr>
          <a:lstStyle/>
          <a:p>
            <a:r>
              <a:rPr lang="zh-TW" altLang="en-US" sz="2800" dirty="0">
                <a:solidFill>
                  <a:srgbClr val="FF0000"/>
                </a:solidFill>
                <a:latin typeface="標楷體" panose="03000509000000000000" pitchFamily="65" charset="-120"/>
                <a:ea typeface="標楷體" panose="03000509000000000000" pitchFamily="65" charset="-120"/>
              </a:rPr>
              <a:t>拒絕性騷擾</a:t>
            </a:r>
            <a:r>
              <a:rPr lang="en-US" altLang="zh-TW" sz="2800" dirty="0">
                <a:solidFill>
                  <a:srgbClr val="FF0000"/>
                </a:solidFill>
                <a:latin typeface="標楷體" panose="03000509000000000000" pitchFamily="65" charset="-120"/>
                <a:ea typeface="標楷體" panose="03000509000000000000" pitchFamily="65" charset="-120"/>
              </a:rPr>
              <a:t>!!</a:t>
            </a:r>
            <a:endParaRPr lang="zh-TW" altLang="en-US" sz="28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7344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427450"/>
            <a:ext cx="10364451" cy="1060158"/>
          </a:xfrm>
        </p:spPr>
        <p:txBody>
          <a:bodyPr>
            <a:normAutofit/>
          </a:bodyPr>
          <a:lstStyle/>
          <a:p>
            <a:r>
              <a:rPr lang="zh-TW" altLang="en-US" sz="4000" dirty="0">
                <a:latin typeface="標楷體" panose="03000509000000000000" pitchFamily="65" charset="-120"/>
                <a:ea typeface="標楷體" panose="03000509000000000000" pitchFamily="65" charset="-120"/>
              </a:rPr>
              <a:t>實習安全</a:t>
            </a:r>
          </a:p>
        </p:txBody>
      </p:sp>
      <p:sp>
        <p:nvSpPr>
          <p:cNvPr id="6" name="內容版面配置區 2"/>
          <p:cNvSpPr>
            <a:spLocks noGrp="1"/>
          </p:cNvSpPr>
          <p:nvPr>
            <p:ph idx="1"/>
          </p:nvPr>
        </p:nvSpPr>
        <p:spPr>
          <a:xfrm>
            <a:off x="913773" y="1396539"/>
            <a:ext cx="4554251" cy="4977282"/>
          </a:xfrm>
        </p:spPr>
        <p:txBody>
          <a:bodyPr>
            <a:normAutofit/>
          </a:bodyPr>
          <a:lstStyle/>
          <a:p>
            <a:r>
              <a:rPr lang="zh-TW" altLang="en-US" sz="2800" dirty="0">
                <a:latin typeface="標楷體" panose="03000509000000000000" pitchFamily="65" charset="-120"/>
                <a:ea typeface="標楷體" panose="03000509000000000000" pitchFamily="65" charset="-120"/>
              </a:rPr>
              <a:t>職業安全衛生教育訓練</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安全作業標準</a:t>
            </a:r>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6S</a:t>
            </a:r>
            <a:r>
              <a:rPr lang="zh-TW" altLang="en-US" sz="2800" dirty="0">
                <a:latin typeface="標楷體" panose="03000509000000000000" pitchFamily="65" charset="-120"/>
                <a:ea typeface="標楷體" panose="03000509000000000000" pitchFamily="65" charset="-120"/>
              </a:rPr>
              <a:t>活動</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安全防護設施</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未成年保護</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適當的工作時間</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安全防護裝備</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974" y="2381162"/>
            <a:ext cx="6157536" cy="4353741"/>
          </a:xfrm>
          <a:prstGeom prst="rect">
            <a:avLst/>
          </a:prstGeom>
        </p:spPr>
      </p:pic>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573" y="207817"/>
            <a:ext cx="5124636" cy="3624349"/>
          </a:xfrm>
          <a:prstGeom prst="rect">
            <a:avLst/>
          </a:prstGeom>
        </p:spPr>
      </p:pic>
    </p:spTree>
    <p:extLst>
      <p:ext uri="{BB962C8B-B14F-4D97-AF65-F5344CB8AC3E}">
        <p14:creationId xmlns:p14="http://schemas.microsoft.com/office/powerpoint/2010/main" val="373302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9">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cxnSp>
          <p:nvCxnSpPr>
            <p:cNvPr id="12" name="Straight Connector 11">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12">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38"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39" name="Isosceles Triangle 15">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40"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41"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42"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43" name="Isosceles Triangle 19">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grpSp>
      <p:sp useBgFill="1">
        <p:nvSpPr>
          <p:cNvPr id="44" name="Rectangle 21">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3">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5" name="Straight Connector 24">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47"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48" name="Isosceles Triangle 28">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49"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sp>
          <p:nvSpPr>
            <p:cNvPr id="50" name="Isosceles Triangle 30">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TW" altLang="en-US"/>
            </a:p>
          </p:txBody>
        </p:sp>
      </p:grpSp>
      <p:sp>
        <p:nvSpPr>
          <p:cNvPr id="4" name="標題 3">
            <a:extLst>
              <a:ext uri="{FF2B5EF4-FFF2-40B4-BE49-F238E27FC236}">
                <a16:creationId xmlns:a16="http://schemas.microsoft.com/office/drawing/2014/main" id="{E11648FB-9A0A-FBBA-4F3E-F72F835128C3}"/>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zh-TW" altLang="en-US" sz="4800" dirty="0"/>
              <a:t>實習相關內容說明</a:t>
            </a:r>
          </a:p>
        </p:txBody>
      </p:sp>
      <p:sp>
        <p:nvSpPr>
          <p:cNvPr id="51" name="Freeform: Shape 32">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文字版面配置區 4">
            <a:extLst>
              <a:ext uri="{FF2B5EF4-FFF2-40B4-BE49-F238E27FC236}">
                <a16:creationId xmlns:a16="http://schemas.microsoft.com/office/drawing/2014/main" id="{5E812C26-739A-D9A1-394B-AE0EAFC4E0BB}"/>
              </a:ext>
            </a:extLst>
          </p:cNvPr>
          <p:cNvSpPr>
            <a:spLocks noGrp="1"/>
          </p:cNvSpPr>
          <p:nvPr>
            <p:ph type="body" idx="1"/>
          </p:nvPr>
        </p:nvSpPr>
        <p:spPr>
          <a:xfrm>
            <a:off x="7821120" y="2876315"/>
            <a:ext cx="3602567" cy="1096899"/>
          </a:xfrm>
        </p:spPr>
        <p:txBody>
          <a:bodyPr vert="horz" lIns="91440" tIns="45720" rIns="91440" bIns="45720" rtlCol="0" anchor="ctr">
            <a:normAutofit/>
          </a:bodyPr>
          <a:lstStyle/>
          <a:p>
            <a:endParaRPr lang="en-US" altLang="zh-TW" sz="1800">
              <a:solidFill>
                <a:srgbClr val="FFFFFF"/>
              </a:solidFill>
            </a:endParaRPr>
          </a:p>
        </p:txBody>
      </p:sp>
    </p:spTree>
    <p:extLst>
      <p:ext uri="{BB962C8B-B14F-4D97-AF65-F5344CB8AC3E}">
        <p14:creationId xmlns:p14="http://schemas.microsoft.com/office/powerpoint/2010/main" val="378353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427450"/>
            <a:ext cx="10364451" cy="1060158"/>
          </a:xfrm>
        </p:spPr>
        <p:txBody>
          <a:bodyPr>
            <a:normAutofit/>
          </a:bodyPr>
          <a:lstStyle/>
          <a:p>
            <a:r>
              <a:rPr lang="zh-TW" altLang="en-US" sz="4000" dirty="0">
                <a:latin typeface="標楷體" panose="03000509000000000000" pitchFamily="65" charset="-120"/>
                <a:ea typeface="標楷體" panose="03000509000000000000" pitchFamily="65" charset="-120"/>
              </a:rPr>
              <a:t>交通安全</a:t>
            </a:r>
          </a:p>
        </p:txBody>
      </p:sp>
      <p:sp>
        <p:nvSpPr>
          <p:cNvPr id="4" name="內容版面配置區 3">
            <a:extLst>
              <a:ext uri="{FF2B5EF4-FFF2-40B4-BE49-F238E27FC236}">
                <a16:creationId xmlns:a16="http://schemas.microsoft.com/office/drawing/2014/main" id="{C2C9A630-8CC8-EDEF-38F3-D098547DA09B}"/>
              </a:ext>
            </a:extLst>
          </p:cNvPr>
          <p:cNvSpPr>
            <a:spLocks noGrp="1"/>
          </p:cNvSpPr>
          <p:nvPr>
            <p:ph idx="1"/>
          </p:nvPr>
        </p:nvSpPr>
        <p:spPr>
          <a:xfrm>
            <a:off x="715434" y="1408777"/>
            <a:ext cx="8596668" cy="3880773"/>
          </a:xfrm>
        </p:spPr>
        <p:txBody>
          <a:bodyPr/>
          <a:lstStyle/>
          <a:p>
            <a:r>
              <a:rPr lang="zh-TW" altLang="en-US" sz="2400" dirty="0">
                <a:solidFill>
                  <a:prstClr val="black"/>
                </a:solidFill>
                <a:latin typeface="標楷體" panose="03000509000000000000" pitchFamily="65" charset="-120"/>
                <a:ea typeface="標楷體" panose="03000509000000000000" pitchFamily="65" charset="-120"/>
              </a:rPr>
              <a:t>戴安全帽</a:t>
            </a:r>
            <a:endParaRPr lang="en-US" altLang="zh-TW" sz="2400" dirty="0">
              <a:solidFill>
                <a:prstClr val="black"/>
              </a:solidFill>
              <a:latin typeface="標楷體" panose="03000509000000000000" pitchFamily="65" charset="-120"/>
              <a:ea typeface="標楷體" panose="03000509000000000000" pitchFamily="65" charset="-120"/>
            </a:endParaRPr>
          </a:p>
          <a:p>
            <a:r>
              <a:rPr lang="zh-TW" altLang="en-US" sz="2400" dirty="0">
                <a:solidFill>
                  <a:prstClr val="black"/>
                </a:solidFill>
                <a:latin typeface="標楷體" panose="03000509000000000000" pitchFamily="65" charset="-120"/>
                <a:ea typeface="標楷體" panose="03000509000000000000" pitchFamily="65" charset="-120"/>
              </a:rPr>
              <a:t>嚴禁</a:t>
            </a:r>
            <a:r>
              <a:rPr lang="en-US" altLang="zh-TW" sz="2400" dirty="0">
                <a:solidFill>
                  <a:prstClr val="black"/>
                </a:solidFill>
                <a:latin typeface="標楷體" panose="03000509000000000000" pitchFamily="65" charset="-120"/>
                <a:ea typeface="標楷體" panose="03000509000000000000" pitchFamily="65" charset="-120"/>
              </a:rPr>
              <a:t>3</a:t>
            </a:r>
            <a:r>
              <a:rPr lang="zh-TW" altLang="en-US" sz="2400" dirty="0">
                <a:solidFill>
                  <a:prstClr val="black"/>
                </a:solidFill>
                <a:latin typeface="標楷體" panose="03000509000000000000" pitchFamily="65" charset="-120"/>
                <a:ea typeface="標楷體" panose="03000509000000000000" pitchFamily="65" charset="-120"/>
              </a:rPr>
              <a:t>貼、勿超速、採二段式左轉、注意大型車輛動向</a:t>
            </a:r>
            <a:endParaRPr lang="en-US" altLang="zh-TW" sz="2400" dirty="0">
              <a:solidFill>
                <a:prstClr val="black"/>
              </a:solidFill>
              <a:latin typeface="標楷體" panose="03000509000000000000" pitchFamily="65" charset="-120"/>
              <a:ea typeface="標楷體" panose="03000509000000000000" pitchFamily="65" charset="-120"/>
            </a:endParaRPr>
          </a:p>
          <a:p>
            <a:r>
              <a:rPr lang="zh-TW" altLang="en-US" sz="2400" dirty="0">
                <a:solidFill>
                  <a:prstClr val="black"/>
                </a:solidFill>
                <a:latin typeface="標楷體" panose="03000509000000000000" pitchFamily="65" charset="-120"/>
                <a:ea typeface="標楷體" panose="03000509000000000000" pitchFamily="65" charset="-120"/>
              </a:rPr>
              <a:t>注意交通號誌、其他汽機車與行人</a:t>
            </a:r>
            <a:endParaRPr lang="en-US" altLang="zh-TW" sz="2400" dirty="0">
              <a:solidFill>
                <a:prstClr val="black"/>
              </a:solidFill>
              <a:latin typeface="標楷體" panose="03000509000000000000" pitchFamily="65" charset="-120"/>
              <a:ea typeface="標楷體" panose="03000509000000000000" pitchFamily="65" charset="-120"/>
            </a:endParaRPr>
          </a:p>
          <a:p>
            <a:endParaRPr lang="zh-TW" altLang="en-US" dirty="0"/>
          </a:p>
        </p:txBody>
      </p:sp>
      <p:pic>
        <p:nvPicPr>
          <p:cNvPr id="7" name="圖片 6">
            <a:extLst>
              <a:ext uri="{FF2B5EF4-FFF2-40B4-BE49-F238E27FC236}">
                <a16:creationId xmlns:a16="http://schemas.microsoft.com/office/drawing/2014/main" id="{81C14EB6-6E8C-2D4C-7310-C354E777FA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7843" y="323606"/>
            <a:ext cx="6796562" cy="157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a:extLst>
              <a:ext uri="{FF2B5EF4-FFF2-40B4-BE49-F238E27FC236}">
                <a16:creationId xmlns:a16="http://schemas.microsoft.com/office/drawing/2014/main" id="{168F46C0-B316-4ED8-EFA3-6D41ACEA97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097" y="2953807"/>
            <a:ext cx="5371902" cy="375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a:extLst>
              <a:ext uri="{FF2B5EF4-FFF2-40B4-BE49-F238E27FC236}">
                <a16:creationId xmlns:a16="http://schemas.microsoft.com/office/drawing/2014/main" id="{CF0A8D38-5160-2BCA-46BB-4167DA61FB87}"/>
              </a:ext>
            </a:extLst>
          </p:cNvPr>
          <p:cNvSpPr txBox="1"/>
          <p:nvPr/>
        </p:nvSpPr>
        <p:spPr>
          <a:xfrm>
            <a:off x="6397085" y="3602564"/>
            <a:ext cx="3898079" cy="1846659"/>
          </a:xfrm>
          <a:prstGeom prst="rect">
            <a:avLst/>
          </a:prstGeom>
          <a:noFill/>
        </p:spPr>
        <p:txBody>
          <a:bodyPr wrap="square">
            <a:spAutoFit/>
          </a:bodyPr>
          <a:lstStyle/>
          <a:p>
            <a:r>
              <a:rPr lang="zh-TW" altLang="en-US" sz="3200" dirty="0">
                <a:solidFill>
                  <a:srgbClr val="C00000"/>
                </a:solidFill>
              </a:rPr>
              <a:t>緊急救援</a:t>
            </a:r>
            <a:endParaRPr lang="en-US" altLang="zh-TW" sz="3200" dirty="0">
              <a:solidFill>
                <a:srgbClr val="C00000"/>
              </a:solidFill>
            </a:endParaRPr>
          </a:p>
          <a:p>
            <a:r>
              <a:rPr lang="zh-TW" altLang="en-US" sz="3200" dirty="0">
                <a:solidFill>
                  <a:srgbClr val="C00000"/>
                </a:solidFill>
              </a:rPr>
              <a:t>本校校安中心電話</a:t>
            </a:r>
            <a:endParaRPr lang="en-US" altLang="zh-TW" sz="3200" dirty="0">
              <a:solidFill>
                <a:srgbClr val="C00000"/>
              </a:solidFill>
            </a:endParaRPr>
          </a:p>
          <a:p>
            <a:pPr marL="0" lvl="1"/>
            <a:r>
              <a:rPr lang="en-US" altLang="zh-TW" sz="3200" dirty="0">
                <a:solidFill>
                  <a:srgbClr val="C00000"/>
                </a:solidFill>
              </a:rPr>
              <a:t>04-26338000</a:t>
            </a:r>
          </a:p>
          <a:p>
            <a:endParaRPr lang="zh-TW" altLang="en-US" dirty="0"/>
          </a:p>
        </p:txBody>
      </p:sp>
    </p:spTree>
    <p:extLst>
      <p:ext uri="{BB962C8B-B14F-4D97-AF65-F5344CB8AC3E}">
        <p14:creationId xmlns:p14="http://schemas.microsoft.com/office/powerpoint/2010/main" val="122037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427450"/>
            <a:ext cx="10364451" cy="1060158"/>
          </a:xfrm>
        </p:spPr>
        <p:txBody>
          <a:bodyPr>
            <a:normAutofit fontScale="90000"/>
          </a:bodyPr>
          <a:lstStyle/>
          <a:p>
            <a:r>
              <a:rPr lang="zh-TW" altLang="zh-TW" dirty="0">
                <a:latin typeface="標楷體" panose="03000509000000000000" pitchFamily="65" charset="-120"/>
                <a:ea typeface="標楷體" panose="03000509000000000000" pitchFamily="65" charset="-120"/>
              </a:rPr>
              <a:t>語言治療與聽力學系 校外實習學生輔導與轉介流程</a:t>
            </a:r>
            <a:endParaRPr lang="zh-TW" altLang="en-US" sz="40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t="10689" b="11721"/>
          <a:stretch/>
        </p:blipFill>
        <p:spPr>
          <a:xfrm>
            <a:off x="2702188" y="1071149"/>
            <a:ext cx="5274001" cy="5786851"/>
          </a:xfrm>
          <a:prstGeom prst="rect">
            <a:avLst/>
          </a:prstGeom>
        </p:spPr>
      </p:pic>
    </p:spTree>
    <p:extLst>
      <p:ext uri="{BB962C8B-B14F-4D97-AF65-F5344CB8AC3E}">
        <p14:creationId xmlns:p14="http://schemas.microsoft.com/office/powerpoint/2010/main" val="2321539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427450"/>
            <a:ext cx="10364451" cy="1060158"/>
          </a:xfrm>
        </p:spPr>
        <p:txBody>
          <a:bodyPr>
            <a:normAutofit/>
          </a:bodyPr>
          <a:lstStyle/>
          <a:p>
            <a:r>
              <a:rPr lang="zh-TW" altLang="zh-TW" dirty="0">
                <a:latin typeface="標楷體" panose="03000509000000000000" pitchFamily="65" charset="-120"/>
                <a:ea typeface="標楷體" panose="03000509000000000000" pitchFamily="65" charset="-120"/>
              </a:rPr>
              <a:t>語言治療與聽力學系 校外實習學生</a:t>
            </a:r>
            <a:r>
              <a:rPr lang="zh-TW" altLang="en-US" dirty="0">
                <a:latin typeface="標楷體" panose="03000509000000000000" pitchFamily="65" charset="-120"/>
                <a:ea typeface="標楷體" panose="03000509000000000000" pitchFamily="65" charset="-120"/>
              </a:rPr>
              <a:t>申訴</a:t>
            </a:r>
            <a:r>
              <a:rPr lang="zh-TW" altLang="zh-TW" dirty="0">
                <a:latin typeface="標楷體" panose="03000509000000000000" pitchFamily="65" charset="-120"/>
                <a:ea typeface="標楷體" panose="03000509000000000000" pitchFamily="65" charset="-120"/>
              </a:rPr>
              <a:t>流程</a:t>
            </a:r>
            <a:endParaRPr lang="zh-TW" altLang="en-US" sz="4000"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t="3241"/>
          <a:stretch/>
        </p:blipFill>
        <p:spPr>
          <a:xfrm>
            <a:off x="2336619" y="1051601"/>
            <a:ext cx="6119318" cy="5844087"/>
          </a:xfrm>
          <a:prstGeom prst="rect">
            <a:avLst/>
          </a:prstGeom>
        </p:spPr>
      </p:pic>
    </p:spTree>
    <p:extLst>
      <p:ext uri="{BB962C8B-B14F-4D97-AF65-F5344CB8AC3E}">
        <p14:creationId xmlns:p14="http://schemas.microsoft.com/office/powerpoint/2010/main" val="3059691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427450"/>
            <a:ext cx="10364451" cy="1060158"/>
          </a:xfrm>
        </p:spPr>
        <p:txBody>
          <a:bodyPr>
            <a:normAutofit fontScale="90000"/>
          </a:bodyPr>
          <a:lstStyle/>
          <a:p>
            <a:r>
              <a:rPr lang="zh-TW" altLang="zh-TW" dirty="0">
                <a:latin typeface="標楷體" panose="03000509000000000000" pitchFamily="65" charset="-120"/>
                <a:ea typeface="標楷體" panose="03000509000000000000" pitchFamily="65" charset="-120"/>
              </a:rPr>
              <a:t>語言治療與聽力學系 校外實習學生</a:t>
            </a:r>
            <a:r>
              <a:rPr lang="zh-TW" altLang="en-US" dirty="0">
                <a:latin typeface="標楷體" panose="03000509000000000000" pitchFamily="65" charset="-120"/>
                <a:ea typeface="標楷體" panose="03000509000000000000" pitchFamily="65" charset="-120"/>
              </a:rPr>
              <a:t>糾紛爭議處理</a:t>
            </a:r>
            <a:r>
              <a:rPr lang="zh-TW" altLang="zh-TW" dirty="0">
                <a:latin typeface="標楷體" panose="03000509000000000000" pitchFamily="65" charset="-120"/>
                <a:ea typeface="標楷體" panose="03000509000000000000" pitchFamily="65" charset="-120"/>
              </a:rPr>
              <a:t>流程</a:t>
            </a:r>
            <a:endParaRPr lang="zh-TW" altLang="en-US" sz="4000"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t="4485"/>
          <a:stretch/>
        </p:blipFill>
        <p:spPr>
          <a:xfrm>
            <a:off x="2437323" y="1054729"/>
            <a:ext cx="6137512" cy="5803271"/>
          </a:xfrm>
          <a:prstGeom prst="rect">
            <a:avLst/>
          </a:prstGeom>
        </p:spPr>
      </p:pic>
    </p:spTree>
    <p:extLst>
      <p:ext uri="{BB962C8B-B14F-4D97-AF65-F5344CB8AC3E}">
        <p14:creationId xmlns:p14="http://schemas.microsoft.com/office/powerpoint/2010/main" val="41841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92626" y="2714756"/>
            <a:ext cx="3854528" cy="1278466"/>
          </a:xfrm>
        </p:spPr>
        <p:txBody>
          <a:bodyPr>
            <a:normAutofit/>
          </a:bodyPr>
          <a:lstStyle/>
          <a:p>
            <a:r>
              <a:rPr lang="zh-TW" altLang="zh-TW" dirty="0">
                <a:latin typeface="標楷體" panose="03000509000000000000" pitchFamily="65" charset="-120"/>
                <a:ea typeface="標楷體" panose="03000509000000000000" pitchFamily="65" charset="-120"/>
              </a:rPr>
              <a:t>學生校外實習合約書</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P1)</a:t>
            </a:r>
            <a:endParaRPr lang="zh-TW" altLang="en-US" sz="4000" dirty="0">
              <a:latin typeface="標楷體" panose="03000509000000000000" pitchFamily="65" charset="-120"/>
              <a:ea typeface="標楷體" panose="03000509000000000000" pitchFamily="65" charset="-120"/>
            </a:endParaRPr>
          </a:p>
        </p:txBody>
      </p:sp>
      <p:pic>
        <p:nvPicPr>
          <p:cNvPr id="18" name="內容版面配置區 17" descr="一張含有 文字, 螢幕擷取畫面, 字型, 文件 的圖片&#10;&#10;自動產生的描述">
            <a:extLst>
              <a:ext uri="{FF2B5EF4-FFF2-40B4-BE49-F238E27FC236}">
                <a16:creationId xmlns:a16="http://schemas.microsoft.com/office/drawing/2014/main" id="{DB4CA606-D62A-C972-5B2B-2F442B577044}"/>
              </a:ext>
            </a:extLst>
          </p:cNvPr>
          <p:cNvPicPr>
            <a:picLocks noGrp="1" noChangeAspect="1"/>
          </p:cNvPicPr>
          <p:nvPr>
            <p:ph idx="1"/>
          </p:nvPr>
        </p:nvPicPr>
        <p:blipFill>
          <a:blip r:embed="rId2"/>
          <a:stretch>
            <a:fillRect/>
          </a:stretch>
        </p:blipFill>
        <p:spPr>
          <a:xfrm>
            <a:off x="462410" y="92352"/>
            <a:ext cx="5362318" cy="6673296"/>
          </a:xfrm>
          <a:prstGeom prst="rect">
            <a:avLst/>
          </a:prstGeom>
        </p:spPr>
      </p:pic>
    </p:spTree>
    <p:extLst>
      <p:ext uri="{BB962C8B-B14F-4D97-AF65-F5344CB8AC3E}">
        <p14:creationId xmlns:p14="http://schemas.microsoft.com/office/powerpoint/2010/main" val="14832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F0502B-DE8D-54A2-42C2-045F713DC31D}"/>
              </a:ext>
            </a:extLst>
          </p:cNvPr>
          <p:cNvSpPr>
            <a:spLocks noGrp="1"/>
          </p:cNvSpPr>
          <p:nvPr>
            <p:ph type="title"/>
          </p:nvPr>
        </p:nvSpPr>
        <p:spPr>
          <a:xfrm>
            <a:off x="6940974" y="2696468"/>
            <a:ext cx="3854528" cy="1278466"/>
          </a:xfrm>
        </p:spPr>
        <p:txBody>
          <a:bodyPr/>
          <a:lstStyle/>
          <a:p>
            <a:r>
              <a:rPr lang="zh-TW" altLang="zh-TW" dirty="0">
                <a:latin typeface="標楷體" panose="03000509000000000000" pitchFamily="65" charset="-120"/>
                <a:ea typeface="標楷體" panose="03000509000000000000" pitchFamily="65" charset="-120"/>
              </a:rPr>
              <a:t>學生校外實習合約書</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P2)</a:t>
            </a:r>
            <a:endParaRPr kumimoji="1" lang="zh-TW" altLang="en-US" dirty="0"/>
          </a:p>
        </p:txBody>
      </p:sp>
      <p:pic>
        <p:nvPicPr>
          <p:cNvPr id="5" name="內容版面配置區 4" descr="一張含有 文字, 文件, 字型, 螢幕擷取畫面 的圖片&#10;&#10;自動產生的描述">
            <a:extLst>
              <a:ext uri="{FF2B5EF4-FFF2-40B4-BE49-F238E27FC236}">
                <a16:creationId xmlns:a16="http://schemas.microsoft.com/office/drawing/2014/main" id="{0440C92B-DACF-D698-106B-E74EB9AA91E6}"/>
              </a:ext>
            </a:extLst>
          </p:cNvPr>
          <p:cNvPicPr>
            <a:picLocks noGrp="1" noChangeAspect="1"/>
          </p:cNvPicPr>
          <p:nvPr>
            <p:ph idx="1"/>
          </p:nvPr>
        </p:nvPicPr>
        <p:blipFill>
          <a:blip r:embed="rId2"/>
          <a:stretch>
            <a:fillRect/>
          </a:stretch>
        </p:blipFill>
        <p:spPr>
          <a:xfrm>
            <a:off x="601634" y="85153"/>
            <a:ext cx="5258263" cy="6687693"/>
          </a:xfrm>
          <a:prstGeom prst="rect">
            <a:avLst/>
          </a:prstGeom>
        </p:spPr>
      </p:pic>
    </p:spTree>
    <p:extLst>
      <p:ext uri="{BB962C8B-B14F-4D97-AF65-F5344CB8AC3E}">
        <p14:creationId xmlns:p14="http://schemas.microsoft.com/office/powerpoint/2010/main" val="1020400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F0502B-DE8D-54A2-42C2-045F713DC31D}"/>
              </a:ext>
            </a:extLst>
          </p:cNvPr>
          <p:cNvSpPr>
            <a:spLocks noGrp="1"/>
          </p:cNvSpPr>
          <p:nvPr>
            <p:ph type="title"/>
          </p:nvPr>
        </p:nvSpPr>
        <p:spPr>
          <a:xfrm>
            <a:off x="6940974" y="2696468"/>
            <a:ext cx="3854528" cy="1278466"/>
          </a:xfrm>
        </p:spPr>
        <p:txBody>
          <a:bodyPr/>
          <a:lstStyle/>
          <a:p>
            <a:r>
              <a:rPr lang="zh-TW" altLang="zh-TW" dirty="0">
                <a:latin typeface="標楷體" panose="03000509000000000000" pitchFamily="65" charset="-120"/>
                <a:ea typeface="標楷體" panose="03000509000000000000" pitchFamily="65" charset="-120"/>
              </a:rPr>
              <a:t>學生校外實習合約書</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P3)</a:t>
            </a:r>
            <a:endParaRPr kumimoji="1" lang="zh-TW" altLang="en-US" dirty="0"/>
          </a:p>
        </p:txBody>
      </p:sp>
      <p:pic>
        <p:nvPicPr>
          <p:cNvPr id="6" name="內容版面配置區 5" descr="一張含有 文字, 螢幕擷取畫面, 字型, 數字 的圖片&#10;&#10;自動產生的描述">
            <a:extLst>
              <a:ext uri="{FF2B5EF4-FFF2-40B4-BE49-F238E27FC236}">
                <a16:creationId xmlns:a16="http://schemas.microsoft.com/office/drawing/2014/main" id="{4E814139-2970-3B9C-8467-30F054272DFA}"/>
              </a:ext>
            </a:extLst>
          </p:cNvPr>
          <p:cNvPicPr>
            <a:picLocks noGrp="1" noChangeAspect="1"/>
          </p:cNvPicPr>
          <p:nvPr>
            <p:ph idx="1"/>
          </p:nvPr>
        </p:nvPicPr>
        <p:blipFill>
          <a:blip r:embed="rId2"/>
          <a:stretch>
            <a:fillRect/>
          </a:stretch>
        </p:blipFill>
        <p:spPr>
          <a:xfrm>
            <a:off x="673870" y="97495"/>
            <a:ext cx="5422130" cy="6760505"/>
          </a:xfrm>
          <a:prstGeom prst="rect">
            <a:avLst/>
          </a:prstGeom>
        </p:spPr>
      </p:pic>
    </p:spTree>
    <p:extLst>
      <p:ext uri="{BB962C8B-B14F-4D97-AF65-F5344CB8AC3E}">
        <p14:creationId xmlns:p14="http://schemas.microsoft.com/office/powerpoint/2010/main" val="2491008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913774" y="676832"/>
            <a:ext cx="10364451" cy="678143"/>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TW" altLang="zh-TW" dirty="0">
                <a:latin typeface="標楷體" panose="03000509000000000000" pitchFamily="65" charset="-120"/>
                <a:ea typeface="標楷體" panose="03000509000000000000" pitchFamily="65" charset="-120"/>
              </a:rPr>
              <a:t>實習機構與訂定實習合約</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txBox="1">
            <a:spLocks/>
          </p:cNvSpPr>
          <p:nvPr/>
        </p:nvSpPr>
        <p:spPr>
          <a:xfrm>
            <a:off x="1509591" y="1617656"/>
            <a:ext cx="8229600" cy="4686320"/>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zh-TW" altLang="zh-TW" sz="2800" dirty="0">
                <a:latin typeface="標楷體" panose="03000509000000000000" pitchFamily="65" charset="-120"/>
                <a:ea typeface="標楷體" panose="03000509000000000000" pitchFamily="65" charset="-120"/>
              </a:rPr>
              <a:t>由本系實習委員會統籌，與符合標準之實習機構洽談合作事宜。</a:t>
            </a:r>
          </a:p>
          <a:p>
            <a:r>
              <a:rPr lang="zh-TW" altLang="zh-TW" sz="2800" dirty="0">
                <a:latin typeface="標楷體" panose="03000509000000000000" pitchFamily="65" charset="-120"/>
                <a:ea typeface="標楷體" panose="03000509000000000000" pitchFamily="65" charset="-120"/>
              </a:rPr>
              <a:t>本系與臨床實習機構共同訂定實習合約內容，於實習開始日之前完成合約簽訂，臨床實習機構配合依進度確實執行。</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合約內容皆包含</a:t>
            </a:r>
            <a:r>
              <a:rPr lang="zh-TW" altLang="zh-TW" sz="2800" dirty="0">
                <a:latin typeface="標楷體" panose="03000509000000000000" pitchFamily="65" charset="-120"/>
                <a:ea typeface="標楷體" panose="03000509000000000000" pitchFamily="65" charset="-120"/>
              </a:rPr>
              <a:t>明訂實習期程與時數、實習內容與工作項目、實習待遇（或獎助學金</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、膳宿及保險、實習學生輔導與指導、差勤請假、實習考核等項目</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切勿私自醫院簽訂任何合約與協定。</a:t>
            </a:r>
            <a:endParaRPr lang="en-US" altLang="zh-TW" sz="28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3267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9809" y="197709"/>
            <a:ext cx="10364451" cy="1596177"/>
          </a:xfrm>
        </p:spPr>
        <p:txBody>
          <a:bodyPr>
            <a:normAutofit/>
          </a:bodyPr>
          <a:lstStyle/>
          <a:p>
            <a:r>
              <a:rPr lang="zh-TW" altLang="en-US" sz="4000" dirty="0">
                <a:latin typeface="標楷體" panose="03000509000000000000" pitchFamily="65" charset="-120"/>
                <a:ea typeface="標楷體" panose="03000509000000000000" pitchFamily="65" charset="-120"/>
              </a:rPr>
              <a:t>實習資格取得</a:t>
            </a:r>
          </a:p>
        </p:txBody>
      </p:sp>
      <p:sp>
        <p:nvSpPr>
          <p:cNvPr id="4" name="內容版面配置區 3"/>
          <p:cNvSpPr>
            <a:spLocks noGrp="1"/>
          </p:cNvSpPr>
          <p:nvPr>
            <p:ph idx="1"/>
          </p:nvPr>
        </p:nvSpPr>
        <p:spPr>
          <a:xfrm>
            <a:off x="1118490" y="1793886"/>
            <a:ext cx="8441969" cy="3764942"/>
          </a:xfrm>
        </p:spPr>
        <p:txBody>
          <a:bodyPr>
            <a:noAutofit/>
          </a:bodyPr>
          <a:lstStyle/>
          <a:p>
            <a:r>
              <a:rPr lang="zh-TW" altLang="zh-TW" sz="2400" dirty="0">
                <a:latin typeface="標楷體" panose="03000509000000000000" pitchFamily="65" charset="-120"/>
                <a:ea typeface="標楷體" panose="03000509000000000000" pitchFamily="65" charset="-120"/>
              </a:rPr>
              <a:t>弘光科技大學語言治療與聽力學系學生校外實習實施準則</a:t>
            </a:r>
            <a:r>
              <a:rPr lang="zh-TW" altLang="en-US" sz="2400" dirty="0">
                <a:latin typeface="標楷體" panose="03000509000000000000" pitchFamily="65" charset="-120"/>
                <a:ea typeface="標楷體" panose="03000509000000000000" pitchFamily="65" charset="-120"/>
              </a:rPr>
              <a:t>說明</a:t>
            </a:r>
            <a:endParaRPr lang="en-US" altLang="zh-TW" sz="2400" dirty="0">
              <a:latin typeface="標楷體" panose="03000509000000000000" pitchFamily="65" charset="-120"/>
              <a:ea typeface="標楷體" panose="03000509000000000000" pitchFamily="65" charset="-120"/>
            </a:endParaRPr>
          </a:p>
          <a:p>
            <a:pPr marL="450850" indent="-177800"/>
            <a:r>
              <a:rPr lang="zh-TW" altLang="zh-TW" sz="2400" dirty="0">
                <a:latin typeface="標楷體" panose="03000509000000000000" pitchFamily="65" charset="-120"/>
                <a:ea typeface="標楷體" panose="03000509000000000000" pitchFamily="65" charset="-120"/>
              </a:rPr>
              <a:t>學生須通過「基礎核心課程檢定」、「基礎專業知能檢定」及「臨床實務知能檢定」，檢定實施方式依弘光科技大學語言治療與聽力學系核心能力檢定實施辦法辦理。</a:t>
            </a:r>
          </a:p>
          <a:p>
            <a:pPr marL="450850" indent="-177800"/>
            <a:r>
              <a:rPr lang="zh-TW" altLang="zh-TW" sz="2400" dirty="0">
                <a:latin typeface="標楷體" panose="03000509000000000000" pitchFamily="65" charset="-120"/>
                <a:ea typeface="標楷體" panose="03000509000000000000" pitchFamily="65" charset="-120"/>
              </a:rPr>
              <a:t>擋修臨床實習之科目需全部及格，擋修科目詳見各年級入學年度之科目總表。</a:t>
            </a:r>
          </a:p>
          <a:p>
            <a:endParaRPr lang="zh-TW" altLang="zh-TW"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2590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0127" y="168142"/>
            <a:ext cx="10364451" cy="1142044"/>
          </a:xfrm>
        </p:spPr>
        <p:txBody>
          <a:bodyPr>
            <a:normAutofit/>
          </a:bodyPr>
          <a:lstStyle/>
          <a:p>
            <a:r>
              <a:rPr lang="zh-TW" altLang="zh-TW" sz="4000" dirty="0">
                <a:latin typeface="標楷體" panose="03000509000000000000" pitchFamily="65" charset="-120"/>
                <a:ea typeface="標楷體" panose="03000509000000000000" pitchFamily="65" charset="-120"/>
              </a:rPr>
              <a:t>實習安排說明</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63898" y="1310186"/>
            <a:ext cx="10591289" cy="4845915"/>
          </a:xfrm>
        </p:spPr>
        <p:txBody>
          <a:bodyPr>
            <a:noAutofit/>
          </a:bodyPr>
          <a:lstStyle/>
          <a:p>
            <a:pPr>
              <a:lnSpc>
                <a:spcPct val="100000"/>
              </a:lnSpc>
              <a:spcBef>
                <a:spcPts val="0"/>
              </a:spcBef>
            </a:pPr>
            <a:r>
              <a:rPr lang="zh-TW" altLang="zh-TW" sz="2400" dirty="0">
                <a:solidFill>
                  <a:srgbClr val="FF0000"/>
                </a:solidFill>
                <a:latin typeface="標楷體" panose="03000509000000000000" pitchFamily="65" charset="-120"/>
                <a:ea typeface="標楷體" panose="03000509000000000000" pitchFamily="65" charset="-120"/>
              </a:rPr>
              <a:t>語言組及聽力組實習時數須符合各項目規定之最低時數。</a:t>
            </a: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最低時數總和與總時數</a:t>
            </a:r>
            <a:r>
              <a:rPr lang="en-US" altLang="zh-TW" sz="2400" dirty="0">
                <a:latin typeface="標楷體" panose="03000509000000000000" pitchFamily="65" charset="-120"/>
                <a:ea typeface="標楷體" panose="03000509000000000000" pitchFamily="65" charset="-120"/>
              </a:rPr>
              <a:t>375</a:t>
            </a:r>
            <a:r>
              <a:rPr lang="zh-TW" altLang="zh-TW" sz="2400" dirty="0">
                <a:latin typeface="標楷體" panose="03000509000000000000" pitchFamily="65" charset="-120"/>
                <a:ea typeface="標楷體" panose="03000509000000000000" pitchFamily="65" charset="-120"/>
              </a:rPr>
              <a:t>小時相差的時數，可依學生興趣、指導老師專長、實習醫院設備等因素選擇實習項目補足時數。</a:t>
            </a: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各實習項目之實習內容與目標由實習指導老師擬訂，學生需依內容達成實習目標。</a:t>
            </a:r>
            <a:endParaRPr lang="en-US" altLang="zh-TW" sz="2400" dirty="0">
              <a:latin typeface="標楷體" panose="03000509000000000000" pitchFamily="65" charset="-120"/>
              <a:ea typeface="標楷體" panose="03000509000000000000" pitchFamily="65" charset="-120"/>
            </a:endParaRP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病歷書寫</a:t>
            </a: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（一）病歷及規定之份數如期繳交給實習單位</a:t>
            </a: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（二）病歷內容之優劣</a:t>
            </a:r>
          </a:p>
          <a:p>
            <a:pPr lvl="1">
              <a:lnSpc>
                <a:spcPct val="100000"/>
              </a:lnSpc>
              <a:spcBef>
                <a:spcPts val="0"/>
              </a:spcBef>
            </a:pPr>
            <a:r>
              <a:rPr lang="zh-TW" altLang="zh-TW" sz="2400" dirty="0">
                <a:latin typeface="標楷體" panose="03000509000000000000" pitchFamily="65" charset="-120"/>
                <a:ea typeface="標楷體" panose="03000509000000000000" pitchFamily="65" charset="-120"/>
              </a:rPr>
              <a:t>使用正確文法、拼字，易讀的中英文記錄。</a:t>
            </a:r>
          </a:p>
          <a:p>
            <a:pPr lvl="1">
              <a:lnSpc>
                <a:spcPct val="100000"/>
              </a:lnSpc>
              <a:spcBef>
                <a:spcPts val="0"/>
              </a:spcBef>
            </a:pPr>
            <a:r>
              <a:rPr lang="zh-TW" altLang="zh-TW" sz="2400" dirty="0">
                <a:latin typeface="標楷體" panose="03000509000000000000" pitchFamily="65" charset="-120"/>
                <a:ea typeface="標楷體" panose="03000509000000000000" pitchFamily="65" charset="-120"/>
              </a:rPr>
              <a:t>使用適當的醫學名詞和縮寫。</a:t>
            </a:r>
          </a:p>
          <a:p>
            <a:pPr lvl="1">
              <a:lnSpc>
                <a:spcPct val="100000"/>
              </a:lnSpc>
              <a:spcBef>
                <a:spcPts val="0"/>
              </a:spcBef>
            </a:pPr>
            <a:r>
              <a:rPr lang="zh-TW" altLang="zh-TW" sz="2400" dirty="0">
                <a:latin typeface="標楷體" panose="03000509000000000000" pitchFamily="65" charset="-120"/>
                <a:ea typeface="標楷體" panose="03000509000000000000" pitchFamily="65" charset="-120"/>
              </a:rPr>
              <a:t>能簡潔正確的選取收集病歷內的資料。</a:t>
            </a:r>
          </a:p>
          <a:p>
            <a:pPr lvl="1">
              <a:lnSpc>
                <a:spcPct val="100000"/>
              </a:lnSpc>
              <a:spcBef>
                <a:spcPts val="0"/>
              </a:spcBef>
            </a:pPr>
            <a:r>
              <a:rPr lang="zh-TW" altLang="zh-TW" sz="2400" dirty="0">
                <a:latin typeface="標楷體" panose="03000509000000000000" pitchFamily="65" charset="-120"/>
                <a:ea typeface="標楷體" panose="03000509000000000000" pitchFamily="65" charset="-120"/>
              </a:rPr>
              <a:t>根據實習單位要求的形式，確實的書寫病歷和報告。</a:t>
            </a:r>
          </a:p>
          <a:p>
            <a:pPr lvl="1">
              <a:lnSpc>
                <a:spcPct val="100000"/>
              </a:lnSpc>
              <a:spcBef>
                <a:spcPts val="0"/>
              </a:spcBef>
            </a:pPr>
            <a:r>
              <a:rPr lang="zh-TW" altLang="zh-TW" sz="2400" dirty="0">
                <a:latin typeface="標楷體" panose="03000509000000000000" pitchFamily="65" charset="-120"/>
                <a:ea typeface="標楷體" panose="03000509000000000000" pitchFamily="65" charset="-120"/>
              </a:rPr>
              <a:t>書寫的報告和記錄，能達到與其他治療師或醫療人員溝通的效果。</a:t>
            </a:r>
          </a:p>
          <a:p>
            <a:pPr>
              <a:lnSpc>
                <a:spcPct val="100000"/>
              </a:lnSpc>
              <a:spcBef>
                <a:spcPts val="0"/>
              </a:spcBef>
            </a:pPr>
            <a:endParaRPr lang="zh-TW" altLang="zh-TW" sz="2400" dirty="0">
              <a:latin typeface="標楷體" panose="03000509000000000000" pitchFamily="65" charset="-120"/>
              <a:ea typeface="標楷體" panose="03000509000000000000" pitchFamily="65" charset="-120"/>
            </a:endParaRPr>
          </a:p>
          <a:p>
            <a:pPr>
              <a:lnSpc>
                <a:spcPct val="100000"/>
              </a:lnSpc>
              <a:spcBef>
                <a:spcPts val="0"/>
              </a:spcBef>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6429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5" y="277323"/>
            <a:ext cx="10364451" cy="1596177"/>
          </a:xfrm>
        </p:spPr>
        <p:txBody>
          <a:bodyPr>
            <a:normAutofit/>
          </a:bodyPr>
          <a:lstStyle/>
          <a:p>
            <a:r>
              <a:rPr lang="zh-TW" altLang="zh-TW" sz="4000" dirty="0">
                <a:latin typeface="標楷體" panose="03000509000000000000" pitchFamily="65" charset="-120"/>
                <a:ea typeface="標楷體" panose="03000509000000000000" pitchFamily="65" charset="-120"/>
              </a:rPr>
              <a:t>實習安排說明</a:t>
            </a:r>
            <a:endParaRPr lang="zh-TW" altLang="en-US" sz="4000" dirty="0"/>
          </a:p>
        </p:txBody>
      </p:sp>
      <p:sp>
        <p:nvSpPr>
          <p:cNvPr id="3" name="內容版面配置區 2"/>
          <p:cNvSpPr>
            <a:spLocks noGrp="1"/>
          </p:cNvSpPr>
          <p:nvPr>
            <p:ph idx="1"/>
          </p:nvPr>
        </p:nvSpPr>
        <p:spPr>
          <a:xfrm>
            <a:off x="1160059" y="1725647"/>
            <a:ext cx="10363826" cy="4557458"/>
          </a:xfrm>
        </p:spPr>
        <p:txBody>
          <a:bodyPr>
            <a:noAutofit/>
          </a:bodyPr>
          <a:lstStyle/>
          <a:p>
            <a:pPr>
              <a:lnSpc>
                <a:spcPct val="100000"/>
              </a:lnSpc>
              <a:spcBef>
                <a:spcPts val="0"/>
              </a:spcBef>
            </a:pPr>
            <a:r>
              <a:rPr lang="zh-TW" altLang="zh-TW" sz="2400" dirty="0">
                <a:latin typeface="標楷體" panose="03000509000000000000" pitchFamily="65" charset="-120"/>
                <a:ea typeface="標楷體" panose="03000509000000000000" pitchFamily="65" charset="-120"/>
              </a:rPr>
              <a:t>學術活動</a:t>
            </a:r>
          </a:p>
          <a:p>
            <a:pPr indent="127000">
              <a:lnSpc>
                <a:spcPct val="100000"/>
              </a:lnSpc>
              <a:spcBef>
                <a:spcPts val="0"/>
              </a:spcBef>
            </a:pPr>
            <a:r>
              <a:rPr lang="zh-TW" altLang="zh-TW" sz="2400" dirty="0">
                <a:latin typeface="標楷體" panose="03000509000000000000" pitchFamily="65" charset="-120"/>
                <a:ea typeface="標楷體" panose="03000509000000000000" pitchFamily="65" charset="-120"/>
              </a:rPr>
              <a:t>（一）期刊閱讀報告</a:t>
            </a:r>
          </a:p>
          <a:p>
            <a:pPr indent="127000">
              <a:lnSpc>
                <a:spcPct val="100000"/>
              </a:lnSpc>
              <a:spcBef>
                <a:spcPts val="0"/>
              </a:spcBef>
            </a:pPr>
            <a:r>
              <a:rPr lang="zh-TW" altLang="zh-TW" sz="2400" dirty="0">
                <a:latin typeface="標楷體" panose="03000509000000000000" pitchFamily="65" charset="-120"/>
                <a:ea typeface="標楷體" panose="03000509000000000000" pitchFamily="65" charset="-120"/>
              </a:rPr>
              <a:t>（二）專題或讀書報告</a:t>
            </a:r>
          </a:p>
          <a:p>
            <a:pPr indent="127000">
              <a:lnSpc>
                <a:spcPct val="100000"/>
              </a:lnSpc>
              <a:spcBef>
                <a:spcPts val="0"/>
              </a:spcBef>
            </a:pPr>
            <a:r>
              <a:rPr lang="zh-TW" altLang="zh-TW" sz="2400" dirty="0">
                <a:latin typeface="標楷體" panose="03000509000000000000" pitchFamily="65" charset="-120"/>
                <a:ea typeface="標楷體" panose="03000509000000000000" pitchFamily="65" charset="-120"/>
              </a:rPr>
              <a:t>（三）個案報告</a:t>
            </a:r>
          </a:p>
          <a:p>
            <a:pPr indent="127000">
              <a:lnSpc>
                <a:spcPct val="100000"/>
              </a:lnSpc>
              <a:spcBef>
                <a:spcPts val="0"/>
              </a:spcBef>
            </a:pPr>
            <a:r>
              <a:rPr lang="zh-TW" altLang="zh-TW" sz="2400" dirty="0">
                <a:latin typeface="標楷體" panose="03000509000000000000" pitchFamily="65" charset="-120"/>
                <a:ea typeface="標楷體" panose="03000509000000000000" pitchFamily="65" charset="-120"/>
              </a:rPr>
              <a:t>（四）專題報告</a:t>
            </a: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參與研究工作</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加分項</a:t>
            </a:r>
            <a:r>
              <a:rPr lang="en-US" altLang="zh-TW" sz="2400" dirty="0">
                <a:latin typeface="標楷體" panose="03000509000000000000" pitchFamily="65" charset="-120"/>
                <a:ea typeface="標楷體" panose="03000509000000000000" pitchFamily="65" charset="-120"/>
              </a:rPr>
              <a:t>) </a:t>
            </a:r>
            <a:endParaRPr lang="zh-TW" altLang="zh-TW" sz="2400" dirty="0">
              <a:latin typeface="標楷體" panose="03000509000000000000" pitchFamily="65" charset="-120"/>
              <a:ea typeface="標楷體" panose="03000509000000000000" pitchFamily="65" charset="-120"/>
            </a:endParaRPr>
          </a:p>
          <a:p>
            <a:pPr indent="44450">
              <a:lnSpc>
                <a:spcPct val="100000"/>
              </a:lnSpc>
              <a:spcBef>
                <a:spcPts val="0"/>
              </a:spcBef>
            </a:pPr>
            <a:r>
              <a:rPr lang="zh-TW" altLang="zh-TW" sz="2400" dirty="0">
                <a:latin typeface="標楷體" panose="03000509000000000000" pitchFamily="65" charset="-120"/>
                <a:ea typeface="標楷體" panose="03000509000000000000" pitchFamily="65" charset="-120"/>
              </a:rPr>
              <a:t>（一）能有效的進行文獻回顧。</a:t>
            </a:r>
          </a:p>
          <a:p>
            <a:pPr indent="44450">
              <a:lnSpc>
                <a:spcPct val="100000"/>
              </a:lnSpc>
              <a:spcBef>
                <a:spcPts val="0"/>
              </a:spcBef>
            </a:pPr>
            <a:r>
              <a:rPr lang="zh-TW" altLang="zh-TW" sz="2400" dirty="0">
                <a:latin typeface="標楷體" panose="03000509000000000000" pitchFamily="65" charset="-120"/>
                <a:ea typeface="標楷體" panose="03000509000000000000" pitchFamily="65" charset="-120"/>
              </a:rPr>
              <a:t>（二）能根據文獻提出有效有意義的研究假說。</a:t>
            </a:r>
          </a:p>
          <a:p>
            <a:pPr indent="44450">
              <a:lnSpc>
                <a:spcPct val="100000"/>
              </a:lnSpc>
              <a:spcBef>
                <a:spcPts val="0"/>
              </a:spcBef>
            </a:pPr>
            <a:r>
              <a:rPr lang="zh-TW" altLang="zh-TW" sz="2400" dirty="0">
                <a:latin typeface="標楷體" panose="03000509000000000000" pitchFamily="65" charset="-120"/>
                <a:ea typeface="標楷體" panose="03000509000000000000" pitchFamily="65" charset="-120"/>
              </a:rPr>
              <a:t>（三）能分析批評新近文獻的優缺點。</a:t>
            </a:r>
          </a:p>
          <a:p>
            <a:pPr indent="44450">
              <a:lnSpc>
                <a:spcPct val="100000"/>
              </a:lnSpc>
              <a:spcBef>
                <a:spcPts val="0"/>
              </a:spcBef>
            </a:pPr>
            <a:r>
              <a:rPr lang="zh-TW" altLang="zh-TW" sz="2400" dirty="0">
                <a:latin typeface="標楷體" panose="03000509000000000000" pitchFamily="65" charset="-120"/>
                <a:ea typeface="標楷體" panose="03000509000000000000" pitchFamily="65" charset="-120"/>
              </a:rPr>
              <a:t>（四）能將研究的結果和發現，與臨床實習做一適當的整合。</a:t>
            </a:r>
            <a:br>
              <a:rPr lang="en-US" altLang="zh-TW" sz="2800" dirty="0">
                <a:latin typeface="標楷體" panose="03000509000000000000" pitchFamily="65" charset="-120"/>
                <a:ea typeface="標楷體" panose="03000509000000000000" pitchFamily="65" charset="-120"/>
              </a:rPr>
            </a:b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1589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5" y="618517"/>
            <a:ext cx="10364451" cy="1223931"/>
          </a:xfrm>
        </p:spPr>
        <p:txBody>
          <a:bodyPr>
            <a:normAutofit fontScale="90000"/>
          </a:bodyPr>
          <a:lstStyle/>
          <a:p>
            <a:r>
              <a:rPr lang="zh-TW" altLang="zh-TW" sz="4000" dirty="0">
                <a:latin typeface="標楷體" panose="03000509000000000000" pitchFamily="65" charset="-120"/>
                <a:ea typeface="標楷體" panose="03000509000000000000" pitchFamily="65" charset="-120"/>
              </a:rPr>
              <a:t>實習注意事項及規定</a:t>
            </a:r>
            <a:br>
              <a:rPr lang="zh-TW" altLang="zh-TW" sz="4000" dirty="0">
                <a:latin typeface="標楷體" panose="03000509000000000000" pitchFamily="65" charset="-120"/>
                <a:ea typeface="標楷體" panose="03000509000000000000" pitchFamily="65" charset="-120"/>
              </a:rPr>
            </a:b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14400" y="1452692"/>
            <a:ext cx="10727140" cy="4984322"/>
          </a:xfrm>
        </p:spPr>
        <p:txBody>
          <a:bodyPr>
            <a:noAutofit/>
          </a:bodyPr>
          <a:lstStyle/>
          <a:p>
            <a:pPr>
              <a:lnSpc>
                <a:spcPct val="100000"/>
              </a:lnSpc>
              <a:spcBef>
                <a:spcPts val="0"/>
              </a:spcBef>
            </a:pPr>
            <a:r>
              <a:rPr lang="zh-TW" altLang="zh-TW" sz="2400" dirty="0">
                <a:latin typeface="標楷體" panose="03000509000000000000" pitchFamily="65" charset="-120"/>
                <a:ea typeface="標楷體" panose="03000509000000000000" pitchFamily="65" charset="-120"/>
              </a:rPr>
              <a:t>實習前準備</a:t>
            </a:r>
          </a:p>
          <a:p>
            <a:pPr marL="627063" indent="-176213">
              <a:lnSpc>
                <a:spcPct val="150000"/>
              </a:lnSpc>
              <a:spcBef>
                <a:spcPts val="0"/>
              </a:spcBef>
            </a:pPr>
            <a:r>
              <a:rPr lang="zh-TW" altLang="zh-TW" sz="2400" dirty="0">
                <a:latin typeface="標楷體" panose="03000509000000000000" pitchFamily="65" charset="-120"/>
                <a:ea typeface="標楷體" panose="03000509000000000000" pitchFamily="65" charset="-120"/>
              </a:rPr>
              <a:t>（一）請學生務必詳閱臨床實習手冊。</a:t>
            </a:r>
          </a:p>
          <a:p>
            <a:pPr marL="627063" indent="-176213">
              <a:lnSpc>
                <a:spcPct val="150000"/>
              </a:lnSpc>
              <a:spcBef>
                <a:spcPts val="0"/>
              </a:spcBef>
            </a:pPr>
            <a:r>
              <a:rPr lang="zh-TW" altLang="zh-TW" sz="2400" dirty="0">
                <a:latin typeface="標楷體" panose="03000509000000000000" pitchFamily="65" charset="-120"/>
                <a:ea typeface="標楷體" panose="03000509000000000000" pitchFamily="65" charset="-120"/>
              </a:rPr>
              <a:t>（二）各項實習內容，申請減免實習者需在教務處公告申請期間內完成。</a:t>
            </a:r>
          </a:p>
          <a:p>
            <a:pPr marL="627063" indent="-176213">
              <a:lnSpc>
                <a:spcPct val="150000"/>
              </a:lnSpc>
              <a:spcBef>
                <a:spcPts val="0"/>
              </a:spcBef>
            </a:pPr>
            <a:r>
              <a:rPr lang="zh-TW" altLang="zh-TW" sz="2400" dirty="0">
                <a:latin typeface="標楷體" panose="03000509000000000000" pitchFamily="65" charset="-120"/>
                <a:ea typeface="標楷體" panose="03000509000000000000" pitchFamily="65" charset="-120"/>
              </a:rPr>
              <a:t>（三）已修完語言治療學</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聽力學臨床實習擋修課程。</a:t>
            </a:r>
          </a:p>
          <a:p>
            <a:pPr marL="627063" indent="-176213">
              <a:lnSpc>
                <a:spcPct val="150000"/>
              </a:lnSpc>
              <a:spcBef>
                <a:spcPts val="0"/>
              </a:spcBef>
            </a:pPr>
            <a:r>
              <a:rPr lang="zh-TW" altLang="zh-TW" sz="2400" dirty="0">
                <a:latin typeface="標楷體" panose="03000509000000000000" pitchFamily="65" charset="-120"/>
                <a:ea typeface="標楷體" panose="03000509000000000000" pitchFamily="65" charset="-120"/>
              </a:rPr>
              <a:t>（四） 通過「臨床實務知能」檢定，始可實習</a:t>
            </a:r>
            <a:r>
              <a:rPr lang="zh-TW" altLang="zh-TW" sz="2400" b="1" dirty="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a:p>
            <a:pPr marL="627063" indent="-176213">
              <a:lnSpc>
                <a:spcPct val="150000"/>
              </a:lnSpc>
              <a:spcBef>
                <a:spcPts val="0"/>
              </a:spcBef>
            </a:pPr>
            <a:r>
              <a:rPr lang="zh-TW" altLang="zh-TW" sz="2400" dirty="0">
                <a:latin typeface="標楷體" panose="03000509000000000000" pitchFamily="65" charset="-120"/>
                <a:ea typeface="標楷體" panose="03000509000000000000" pitchFamily="65" charset="-120"/>
              </a:rPr>
              <a:t>（五）學生應對實習單位有基本認識，並至少在實習開始兩週前與實習指導老師聯絡，以確定實習類別、時間注意事項並遵守各單位臨床實習規範。</a:t>
            </a:r>
          </a:p>
          <a:p>
            <a:pPr marL="627063" indent="-176213">
              <a:lnSpc>
                <a:spcPct val="150000"/>
              </a:lnSpc>
              <a:spcBef>
                <a:spcPts val="0"/>
              </a:spcBef>
            </a:pPr>
            <a:r>
              <a:rPr lang="zh-TW" altLang="zh-TW" sz="2400" dirty="0">
                <a:latin typeface="標楷體" panose="03000509000000000000" pitchFamily="65" charset="-120"/>
                <a:ea typeface="標楷體" panose="03000509000000000000" pitchFamily="65" charset="-120"/>
              </a:rPr>
              <a:t>（六）實習申請採學期制，學生需於規定期限前向實習協調教師提出申請。未提出申請者與逾時者將不予受理。</a:t>
            </a:r>
          </a:p>
          <a:p>
            <a:pPr marL="0" indent="0">
              <a:lnSpc>
                <a:spcPct val="100000"/>
              </a:lnSpc>
              <a:spcBef>
                <a:spcPts val="0"/>
              </a:spcBef>
              <a:buNone/>
            </a:pP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9870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50028"/>
            <a:ext cx="10364451" cy="1169340"/>
          </a:xfrm>
        </p:spPr>
        <p:txBody>
          <a:bodyPr/>
          <a:lstStyle/>
          <a:p>
            <a:r>
              <a:rPr lang="zh-TW" altLang="zh-TW" dirty="0">
                <a:latin typeface="標楷體" panose="03000509000000000000" pitchFamily="65" charset="-120"/>
                <a:ea typeface="標楷體" panose="03000509000000000000" pitchFamily="65" charset="-120"/>
              </a:rPr>
              <a:t>實習注意事項及規定</a:t>
            </a:r>
            <a:endParaRPr lang="zh-TW" altLang="en-US" dirty="0"/>
          </a:p>
        </p:txBody>
      </p:sp>
      <p:sp>
        <p:nvSpPr>
          <p:cNvPr id="3" name="內容版面配置區 2"/>
          <p:cNvSpPr>
            <a:spLocks noGrp="1"/>
          </p:cNvSpPr>
          <p:nvPr>
            <p:ph idx="1"/>
          </p:nvPr>
        </p:nvSpPr>
        <p:spPr>
          <a:xfrm>
            <a:off x="1092446" y="1419368"/>
            <a:ext cx="8685297" cy="5081020"/>
          </a:xfrm>
        </p:spPr>
        <p:txBody>
          <a:bodyPr>
            <a:noAutofit/>
          </a:bodyPr>
          <a:lstStyle/>
          <a:p>
            <a:pPr>
              <a:lnSpc>
                <a:spcPct val="100000"/>
              </a:lnSpc>
              <a:spcBef>
                <a:spcPts val="0"/>
              </a:spcBef>
            </a:pPr>
            <a:r>
              <a:rPr lang="zh-TW" altLang="zh-TW" sz="2400" dirty="0">
                <a:latin typeface="標楷體" panose="03000509000000000000" pitchFamily="65" charset="-120"/>
                <a:ea typeface="標楷體" panose="03000509000000000000" pitchFamily="65" charset="-120"/>
              </a:rPr>
              <a:t>實習服裝儀容注意要點</a:t>
            </a:r>
            <a:endParaRPr lang="en-US" altLang="zh-TW" sz="2400" dirty="0">
              <a:latin typeface="標楷體" panose="03000509000000000000" pitchFamily="65" charset="-120"/>
              <a:ea typeface="標楷體" panose="03000509000000000000" pitchFamily="65" charset="-120"/>
            </a:endParaRP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不遲到早退、隨意請假。無故缺席兩次者，實習指導老師有權終止實習。</a:t>
            </a:r>
            <a:br>
              <a:rPr lang="en-US" altLang="zh-TW" sz="2400" dirty="0">
                <a:latin typeface="標楷體" panose="03000509000000000000" pitchFamily="65" charset="-120"/>
                <a:ea typeface="標楷體" panose="03000509000000000000" pitchFamily="65" charset="-120"/>
              </a:rPr>
            </a:br>
            <a:r>
              <a:rPr lang="zh-TW" altLang="zh-TW" sz="2400" b="1" u="sng" dirty="0">
                <a:latin typeface="標楷體" panose="03000509000000000000" pitchFamily="65" charset="-120"/>
                <a:ea typeface="標楷體" panose="03000509000000000000" pitchFamily="65" charset="-120"/>
              </a:rPr>
              <a:t>經提報系實習委員會議，得決議終止該生該學期實習資格，該學期實習時數不列入總時數計算，且該學期實習成績以不及格計。</a:t>
            </a:r>
            <a:endParaRPr lang="zh-TW" altLang="zh-TW" sz="2400" dirty="0">
              <a:latin typeface="標楷體" panose="03000509000000000000" pitchFamily="65" charset="-120"/>
              <a:ea typeface="標楷體" panose="03000509000000000000" pitchFamily="65" charset="-120"/>
            </a:endParaRP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如因重大事件需請假時，須提前一天告知實習指導老師，病假應於當日上午八點以前以電話親自告知指導老師，並與老師協調安排手邊個案，勿造成實習單位與指導老師之困擾。</a:t>
            </a:r>
          </a:p>
          <a:p>
            <a:pPr>
              <a:lnSpc>
                <a:spcPct val="100000"/>
              </a:lnSpc>
              <a:spcBef>
                <a:spcPts val="0"/>
              </a:spcBef>
            </a:pPr>
            <a:r>
              <a:rPr lang="zh-TW" altLang="zh-TW" sz="2400" b="1" u="sng" dirty="0">
                <a:latin typeface="標楷體" panose="03000509000000000000" pitchFamily="65" charset="-120"/>
                <a:ea typeface="標楷體" panose="03000509000000000000" pitchFamily="65" charset="-120"/>
              </a:rPr>
              <a:t>實習期間請假必須填寫請假單</a:t>
            </a:r>
            <a:r>
              <a:rPr lang="zh-TW" altLang="zh-TW" sz="2400" dirty="0">
                <a:latin typeface="標楷體" panose="03000509000000000000" pitchFamily="65" charset="-120"/>
                <a:ea typeface="標楷體" panose="03000509000000000000" pitchFamily="65" charset="-120"/>
              </a:rPr>
              <a:t>（附表</a:t>
            </a:r>
            <a:r>
              <a:rPr lang="en-US" altLang="zh-TW" sz="2400" dirty="0">
                <a:latin typeface="標楷體" panose="03000509000000000000" pitchFamily="65" charset="-120"/>
                <a:ea typeface="標楷體" panose="03000509000000000000" pitchFamily="65" charset="-120"/>
              </a:rPr>
              <a:t>11</a:t>
            </a:r>
            <a:r>
              <a:rPr lang="zh-TW" altLang="zh-TW" sz="2400" dirty="0">
                <a:latin typeface="標楷體" panose="03000509000000000000" pitchFamily="65" charset="-120"/>
                <a:ea typeface="標楷體" panose="03000509000000000000" pitchFamily="65" charset="-120"/>
              </a:rPr>
              <a:t>），並經本系及實習單位核可簽章，於請假日前一工作天完成請假手續</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2679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5" y="290972"/>
            <a:ext cx="10364451" cy="1046510"/>
          </a:xfrm>
        </p:spPr>
        <p:txBody>
          <a:bodyPr>
            <a:normAutofit/>
          </a:bodyPr>
          <a:lstStyle/>
          <a:p>
            <a:r>
              <a:rPr lang="zh-TW" altLang="zh-TW" sz="4000" dirty="0">
                <a:latin typeface="標楷體" panose="03000509000000000000" pitchFamily="65" charset="-120"/>
                <a:ea typeface="標楷體" panose="03000509000000000000" pitchFamily="65" charset="-120"/>
              </a:rPr>
              <a:t>實習注意事項及規定</a:t>
            </a:r>
            <a:endParaRPr lang="zh-TW" altLang="en-US" sz="4000" dirty="0"/>
          </a:p>
        </p:txBody>
      </p:sp>
      <p:sp>
        <p:nvSpPr>
          <p:cNvPr id="3" name="內容版面配置區 2"/>
          <p:cNvSpPr>
            <a:spLocks noGrp="1"/>
          </p:cNvSpPr>
          <p:nvPr>
            <p:ph idx="1"/>
          </p:nvPr>
        </p:nvSpPr>
        <p:spPr>
          <a:xfrm>
            <a:off x="1186729" y="1337482"/>
            <a:ext cx="8292249" cy="5117639"/>
          </a:xfrm>
        </p:spPr>
        <p:txBody>
          <a:bodyPr>
            <a:noAutofit/>
          </a:bodyPr>
          <a:lstStyle/>
          <a:p>
            <a:pPr>
              <a:lnSpc>
                <a:spcPct val="100000"/>
              </a:lnSpc>
              <a:spcBef>
                <a:spcPts val="0"/>
              </a:spcBef>
            </a:pPr>
            <a:r>
              <a:rPr lang="zh-TW" altLang="zh-TW" sz="2400" dirty="0">
                <a:latin typeface="標楷體" panose="03000509000000000000" pitchFamily="65" charset="-120"/>
                <a:ea typeface="標楷體" panose="03000509000000000000" pitchFamily="65" charset="-120"/>
              </a:rPr>
              <a:t>須按時完成實習作業或報告。未按時繳交實習作業或報告者，實習指導老師有權終止實習。</a:t>
            </a:r>
            <a:r>
              <a:rPr lang="zh-TW" altLang="zh-TW" sz="2400" b="1" u="sng" dirty="0">
                <a:latin typeface="標楷體" panose="03000509000000000000" pitchFamily="65" charset="-120"/>
                <a:ea typeface="標楷體" panose="03000509000000000000" pitchFamily="65" charset="-120"/>
              </a:rPr>
              <a:t>經提報系實習委員會議，得決議終止該生該學期見習</a:t>
            </a:r>
            <a:r>
              <a:rPr lang="en-US" altLang="zh-TW" sz="2400" b="1" u="sng" dirty="0">
                <a:latin typeface="標楷體" panose="03000509000000000000" pitchFamily="65" charset="-120"/>
                <a:ea typeface="標楷體" panose="03000509000000000000" pitchFamily="65" charset="-120"/>
              </a:rPr>
              <a:t>/</a:t>
            </a:r>
            <a:r>
              <a:rPr lang="zh-TW" altLang="zh-TW" sz="2400" b="1" u="sng" dirty="0">
                <a:latin typeface="標楷體" panose="03000509000000000000" pitchFamily="65" charset="-120"/>
                <a:ea typeface="標楷體" panose="03000509000000000000" pitchFamily="65" charset="-120"/>
              </a:rPr>
              <a:t>實習資格，該學期見習</a:t>
            </a:r>
            <a:r>
              <a:rPr lang="en-US" altLang="zh-TW" sz="2400" b="1" u="sng" dirty="0">
                <a:latin typeface="標楷體" panose="03000509000000000000" pitchFamily="65" charset="-120"/>
                <a:ea typeface="標楷體" panose="03000509000000000000" pitchFamily="65" charset="-120"/>
              </a:rPr>
              <a:t>/</a:t>
            </a:r>
            <a:r>
              <a:rPr lang="zh-TW" altLang="zh-TW" sz="2400" b="1" u="sng" dirty="0">
                <a:latin typeface="標楷體" panose="03000509000000000000" pitchFamily="65" charset="-120"/>
                <a:ea typeface="標楷體" panose="03000509000000000000" pitchFamily="65" charset="-120"/>
              </a:rPr>
              <a:t>實習時數不列入總時數計算，且該學期實習成績以不及格計。</a:t>
            </a:r>
            <a:endParaRPr lang="zh-TW" altLang="zh-TW" sz="2400" dirty="0">
              <a:latin typeface="標楷體" panose="03000509000000000000" pitchFamily="65" charset="-120"/>
              <a:ea typeface="標楷體" panose="03000509000000000000" pitchFamily="65" charset="-120"/>
            </a:endParaRP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適時提問、虛心受教，如有任何問題請直接向實習協調教師反應及討論。</a:t>
            </a: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與專業團隊人員、個案及其家屬均須應對進退得體。</a:t>
            </a: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開始實習後，時數之取得，應以實際觀察、操作、或親自治療個案，且經由實習指導老師認可後，方可計算時數。</a:t>
            </a:r>
          </a:p>
          <a:p>
            <a:pPr>
              <a:lnSpc>
                <a:spcPct val="100000"/>
              </a:lnSpc>
              <a:spcBef>
                <a:spcPts val="0"/>
              </a:spcBef>
            </a:pPr>
            <a:r>
              <a:rPr lang="zh-TW" altLang="zh-TW" sz="2400" dirty="0">
                <a:latin typeface="標楷體" panose="03000509000000000000" pitchFamily="65" charset="-120"/>
                <a:ea typeface="標楷體" panose="03000509000000000000" pitchFamily="65" charset="-120"/>
              </a:rPr>
              <a:t>實習時數應於每次實習後確實記錄按時繳交，並請實習指導老師確認簽名。若因學生記錄不清或指導老師對於時數有任何疑慮，指導老師有權拒簽。</a:t>
            </a:r>
          </a:p>
          <a:p>
            <a:pPr>
              <a:lnSpc>
                <a:spcPct val="100000"/>
              </a:lnSpc>
              <a:spcBef>
                <a:spcPts val="0"/>
              </a:spcBef>
            </a:pP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2386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7548" y="184062"/>
            <a:ext cx="10364451" cy="1596177"/>
          </a:xfrm>
        </p:spPr>
        <p:txBody>
          <a:bodyPr>
            <a:normAutofit/>
          </a:bodyPr>
          <a:lstStyle/>
          <a:p>
            <a:r>
              <a:rPr lang="zh-TW" altLang="zh-TW" sz="4000" dirty="0">
                <a:latin typeface="標楷體" panose="03000509000000000000" pitchFamily="65" charset="-120"/>
                <a:ea typeface="標楷體" panose="03000509000000000000" pitchFamily="65" charset="-120"/>
              </a:rPr>
              <a:t>實習注意事項及規定</a:t>
            </a:r>
            <a:endParaRPr lang="zh-TW" altLang="en-US" sz="4000" dirty="0"/>
          </a:p>
        </p:txBody>
      </p:sp>
      <p:sp>
        <p:nvSpPr>
          <p:cNvPr id="3" name="內容版面配置區 2"/>
          <p:cNvSpPr>
            <a:spLocks noGrp="1"/>
          </p:cNvSpPr>
          <p:nvPr>
            <p:ph idx="1"/>
          </p:nvPr>
        </p:nvSpPr>
        <p:spPr>
          <a:xfrm>
            <a:off x="1187354" y="1534579"/>
            <a:ext cx="8119608" cy="3424107"/>
          </a:xfrm>
        </p:spPr>
        <p:txBody>
          <a:bodyPr>
            <a:noAutofit/>
          </a:bodyPr>
          <a:lstStyle/>
          <a:p>
            <a:r>
              <a:rPr lang="zh-TW" altLang="zh-TW" sz="2400" dirty="0">
                <a:latin typeface="標楷體" panose="03000509000000000000" pitchFamily="65" charset="-120"/>
                <a:ea typeface="標楷體" panose="03000509000000000000" pitchFamily="65" charset="-120"/>
              </a:rPr>
              <a:t>執行檢查、評估、治療過程中，須保護個案與自身的安全、隱私權與權益，並符合專業倫理守則。</a:t>
            </a:r>
          </a:p>
          <a:p>
            <a:r>
              <a:rPr lang="zh-TW" altLang="zh-TW" sz="2400" dirty="0">
                <a:latin typeface="標楷體" panose="03000509000000000000" pitchFamily="65" charset="-120"/>
                <a:ea typeface="標楷體" panose="03000509000000000000" pitchFamily="65" charset="-120"/>
              </a:rPr>
              <a:t>學生實習期間應遵守各實習單位及實習指導老師的實習規定。如有違反之情事，</a:t>
            </a:r>
            <a:r>
              <a:rPr lang="zh-TW" altLang="zh-TW" sz="2400" b="1" u="sng" dirty="0">
                <a:latin typeface="標楷體" panose="03000509000000000000" pitchFamily="65" charset="-120"/>
                <a:ea typeface="標楷體" panose="03000509000000000000" pitchFamily="65" charset="-120"/>
              </a:rPr>
              <a:t>經提報系實習委員會議，得決議終止該生該學期實習資格，該學期實習時數不列入總時數計算，且該學期實習成績以不及格計。</a:t>
            </a:r>
            <a:endParaRPr lang="zh-TW"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學生行為，有下列情形之一者該學期實習成績不及格論或勒令停止實習，並得由導師送學務處依學生獎懲辦法規定懲處：</a:t>
            </a:r>
          </a:p>
          <a:p>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97933128"/>
      </p:ext>
    </p:extLst>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339</TotalTime>
  <Words>2053</Words>
  <Application>Microsoft Macintosh PowerPoint</Application>
  <PresentationFormat>寬螢幕</PresentationFormat>
  <Paragraphs>155</Paragraphs>
  <Slides>27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27</vt:i4>
      </vt:variant>
    </vt:vector>
  </HeadingPairs>
  <TitlesOfParts>
    <vt:vector size="35" baseType="lpstr">
      <vt:lpstr>DFKai-SB</vt:lpstr>
      <vt:lpstr>BiauKai</vt:lpstr>
      <vt:lpstr>Arial</vt:lpstr>
      <vt:lpstr>Calibri</vt:lpstr>
      <vt:lpstr>Times New Roman</vt:lpstr>
      <vt:lpstr>Trebuchet MS</vt:lpstr>
      <vt:lpstr>Wingdings 3</vt:lpstr>
      <vt:lpstr>多面向</vt:lpstr>
      <vt:lpstr>113學年度實習前說明會 </vt:lpstr>
      <vt:lpstr>實習相關內容說明</vt:lpstr>
      <vt:lpstr>實習資格取得</vt:lpstr>
      <vt:lpstr>實習安排說明</vt:lpstr>
      <vt:lpstr>實習安排說明</vt:lpstr>
      <vt:lpstr>實習注意事項及規定 </vt:lpstr>
      <vt:lpstr>實習注意事項及規定</vt:lpstr>
      <vt:lpstr>實習注意事項及規定</vt:lpstr>
      <vt:lpstr>實習注意事項及規定</vt:lpstr>
      <vt:lpstr>實習注意事項及規定</vt:lpstr>
      <vt:lpstr>實習學生實習成績評量</vt:lpstr>
      <vt:lpstr>校外實習學生家長/監護人告知書</vt:lpstr>
      <vt:lpstr>學生校外租屋安全資訊</vt:lpstr>
      <vt:lpstr>學生校外租屋安全資訊</vt:lpstr>
      <vt:lpstr>實習勞動權益</vt:lpstr>
      <vt:lpstr>專科以上學校校外實習教育法</vt:lpstr>
      <vt:lpstr>實習勞動權益應注意事項</vt:lpstr>
      <vt:lpstr>實習權益受損（含性平、性騷擾事件）申訴或通報管道（包含系上或校外實習委員會申請管道）</vt:lpstr>
      <vt:lpstr>實習安全</vt:lpstr>
      <vt:lpstr>交通安全</vt:lpstr>
      <vt:lpstr>語言治療與聽力學系 校外實習學生輔導與轉介流程</vt:lpstr>
      <vt:lpstr>語言治療與聽力學系 校外實習學生申訴流程</vt:lpstr>
      <vt:lpstr>語言治療與聽力學系 校外實習學生糾紛爭議處理流程</vt:lpstr>
      <vt:lpstr>學生校外實習合約書（P1)</vt:lpstr>
      <vt:lpstr>學生校外實習合約書（P2)</vt:lpstr>
      <vt:lpstr>學生校外實習合約書（P3)</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108年實習座談會</dc:title>
  <dc:creator>Hsiang-Chun Jeng</dc:creator>
  <cp:lastModifiedBy>vivian1004</cp:lastModifiedBy>
  <cp:revision>43</cp:revision>
  <cp:lastPrinted>2019-12-30T05:17:24Z</cp:lastPrinted>
  <dcterms:created xsi:type="dcterms:W3CDTF">2019-12-13T06:20:31Z</dcterms:created>
  <dcterms:modified xsi:type="dcterms:W3CDTF">2024-05-11T10:36:48Z</dcterms:modified>
</cp:coreProperties>
</file>